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12"/>
  </p:notesMasterIdLst>
  <p:sldIdLst>
    <p:sldId id="283" r:id="rId4"/>
    <p:sldId id="12872" r:id="rId5"/>
    <p:sldId id="12873" r:id="rId6"/>
    <p:sldId id="12983" r:id="rId7"/>
    <p:sldId id="12875" r:id="rId8"/>
    <p:sldId id="12964" r:id="rId9"/>
    <p:sldId id="12995" r:id="rId10"/>
    <p:sldId id="12996" r:id="rId11"/>
    <p:sldId id="12999" r:id="rId13"/>
    <p:sldId id="13002" r:id="rId14"/>
    <p:sldId id="13004" r:id="rId15"/>
    <p:sldId id="13003" r:id="rId16"/>
    <p:sldId id="13008" r:id="rId17"/>
    <p:sldId id="13009" r:id="rId18"/>
    <p:sldId id="13010" r:id="rId19"/>
    <p:sldId id="13012" r:id="rId20"/>
    <p:sldId id="13018" r:id="rId21"/>
    <p:sldId id="13013" r:id="rId22"/>
    <p:sldId id="13014" r:id="rId23"/>
    <p:sldId id="13016" r:id="rId24"/>
    <p:sldId id="13023" r:id="rId25"/>
    <p:sldId id="13024" r:id="rId26"/>
    <p:sldId id="12686" r:id="rId27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8E9"/>
    <a:srgbClr val="0E58C4"/>
    <a:srgbClr val="3D86F1"/>
    <a:srgbClr val="558ED5"/>
    <a:srgbClr val="3F6EA7"/>
    <a:srgbClr val="588BCC"/>
    <a:srgbClr val="4F81BD"/>
    <a:srgbClr val="CDBF97"/>
    <a:srgbClr val="3E534E"/>
    <a:srgbClr val="8D7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466" y="840"/>
      </p:cViewPr>
      <p:guideLst>
        <p:guide orient="horz" pos="240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20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fld id="{11577D22-AD28-43FC-8EB4-B134A7D334C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三极准柔宋" panose="00000500000000000000" pitchFamily="2" charset="-122"/>
                <a:ea typeface="三极准柔宋" panose="00000500000000000000" pitchFamily="2" charset="-122"/>
              </a:defRPr>
            </a:lvl1pPr>
          </a:lstStyle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三极准柔宋" panose="00000500000000000000" pitchFamily="2" charset="-122"/>
        <a:ea typeface="三极准柔宋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4"/>
          <p:cNvSpPr/>
          <p:nvPr userDrawn="1"/>
        </p:nvSpPr>
        <p:spPr>
          <a:xfrm>
            <a:off x="431800" y="795759"/>
            <a:ext cx="11440160" cy="550032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9" name="Freeform: Shape 24"/>
          <p:cNvSpPr/>
          <p:nvPr userDrawn="1"/>
        </p:nvSpPr>
        <p:spPr>
          <a:xfrm>
            <a:off x="-1091067" y="182301"/>
            <a:ext cx="2182134" cy="671873"/>
          </a:xfrm>
          <a:custGeom>
            <a:avLst/>
            <a:gdLst>
              <a:gd name="connsiteX0" fmla="*/ 1165081 w 7567987"/>
              <a:gd name="connsiteY0" fmla="*/ 0 h 2330162"/>
              <a:gd name="connsiteX1" fmla="*/ 2330162 w 7567987"/>
              <a:gd name="connsiteY1" fmla="*/ 1165081 h 2330162"/>
              <a:gd name="connsiteX2" fmla="*/ 2327544 w 7567987"/>
              <a:gd name="connsiteY2" fmla="*/ 1165081 h 2330162"/>
              <a:gd name="connsiteX3" fmla="*/ 2910085 w 7567987"/>
              <a:gd name="connsiteY3" fmla="*/ 1747622 h 2330162"/>
              <a:gd name="connsiteX4" fmla="*/ 3492626 w 7567987"/>
              <a:gd name="connsiteY4" fmla="*/ 1165081 h 2330162"/>
              <a:gd name="connsiteX5" fmla="*/ 3492822 w 7567987"/>
              <a:gd name="connsiteY5" fmla="*/ 1165081 h 2330162"/>
              <a:gd name="connsiteX6" fmla="*/ 4657903 w 7567987"/>
              <a:gd name="connsiteY6" fmla="*/ 0 h 2330162"/>
              <a:gd name="connsiteX7" fmla="*/ 5822983 w 7567987"/>
              <a:gd name="connsiteY7" fmla="*/ 1165081 h 2330162"/>
              <a:gd name="connsiteX8" fmla="*/ 5820367 w 7567987"/>
              <a:gd name="connsiteY8" fmla="*/ 1165081 h 2330162"/>
              <a:gd name="connsiteX9" fmla="*/ 6402907 w 7567987"/>
              <a:gd name="connsiteY9" fmla="*/ 1747622 h 2330162"/>
              <a:gd name="connsiteX10" fmla="*/ 6985447 w 7567987"/>
              <a:gd name="connsiteY10" fmla="*/ 1165081 h 2330162"/>
              <a:gd name="connsiteX11" fmla="*/ 7567987 w 7567987"/>
              <a:gd name="connsiteY11" fmla="*/ 1165081 h 2330162"/>
              <a:gd name="connsiteX12" fmla="*/ 6402907 w 7567987"/>
              <a:gd name="connsiteY12" fmla="*/ 2330162 h 2330162"/>
              <a:gd name="connsiteX13" fmla="*/ 5237827 w 7567987"/>
              <a:gd name="connsiteY13" fmla="*/ 1165081 h 2330162"/>
              <a:gd name="connsiteX14" fmla="*/ 5240443 w 7567987"/>
              <a:gd name="connsiteY14" fmla="*/ 1165081 h 2330162"/>
              <a:gd name="connsiteX15" fmla="*/ 4657903 w 7567987"/>
              <a:gd name="connsiteY15" fmla="*/ 582540 h 2330162"/>
              <a:gd name="connsiteX16" fmla="*/ 4075362 w 7567987"/>
              <a:gd name="connsiteY16" fmla="*/ 1165081 h 2330162"/>
              <a:gd name="connsiteX17" fmla="*/ 4075166 w 7567987"/>
              <a:gd name="connsiteY17" fmla="*/ 1165081 h 2330162"/>
              <a:gd name="connsiteX18" fmla="*/ 2910085 w 7567987"/>
              <a:gd name="connsiteY18" fmla="*/ 2330162 h 2330162"/>
              <a:gd name="connsiteX19" fmla="*/ 1745004 w 7567987"/>
              <a:gd name="connsiteY19" fmla="*/ 1165081 h 2330162"/>
              <a:gd name="connsiteX20" fmla="*/ 1747622 w 7567987"/>
              <a:gd name="connsiteY20" fmla="*/ 1165081 h 2330162"/>
              <a:gd name="connsiteX21" fmla="*/ 1165081 w 7567987"/>
              <a:gd name="connsiteY21" fmla="*/ 582540 h 2330162"/>
              <a:gd name="connsiteX22" fmla="*/ 582540 w 7567987"/>
              <a:gd name="connsiteY22" fmla="*/ 1165081 h 2330162"/>
              <a:gd name="connsiteX23" fmla="*/ 0 w 7567987"/>
              <a:gd name="connsiteY23" fmla="*/ 1165081 h 2330162"/>
              <a:gd name="connsiteX24" fmla="*/ 1165081 w 7567987"/>
              <a:gd name="connsiteY24" fmla="*/ 0 h 233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67987" h="2330162">
                <a:moveTo>
                  <a:pt x="1165081" y="0"/>
                </a:moveTo>
                <a:cubicBezTo>
                  <a:pt x="1808537" y="0"/>
                  <a:pt x="2330162" y="521625"/>
                  <a:pt x="2330162" y="1165081"/>
                </a:cubicBezTo>
                <a:lnTo>
                  <a:pt x="2327544" y="1165081"/>
                </a:lnTo>
                <a:cubicBezTo>
                  <a:pt x="2327544" y="1486810"/>
                  <a:pt x="2588356" y="1747622"/>
                  <a:pt x="2910085" y="1747622"/>
                </a:cubicBezTo>
                <a:cubicBezTo>
                  <a:pt x="3231814" y="1747622"/>
                  <a:pt x="3492626" y="1486810"/>
                  <a:pt x="3492626" y="1165081"/>
                </a:cubicBezTo>
                <a:lnTo>
                  <a:pt x="3492822" y="1165081"/>
                </a:lnTo>
                <a:cubicBezTo>
                  <a:pt x="3492822" y="521625"/>
                  <a:pt x="4014447" y="0"/>
                  <a:pt x="4657903" y="0"/>
                </a:cubicBezTo>
                <a:cubicBezTo>
                  <a:pt x="5301359" y="0"/>
                  <a:pt x="5822983" y="521625"/>
                  <a:pt x="5822983" y="1165081"/>
                </a:cubicBezTo>
                <a:lnTo>
                  <a:pt x="5820367" y="1165081"/>
                </a:lnTo>
                <a:cubicBezTo>
                  <a:pt x="5820367" y="1486810"/>
                  <a:pt x="6081179" y="1747622"/>
                  <a:pt x="6402907" y="1747622"/>
                </a:cubicBezTo>
                <a:cubicBezTo>
                  <a:pt x="6724635" y="1747622"/>
                  <a:pt x="6985447" y="1486810"/>
                  <a:pt x="6985447" y="1165081"/>
                </a:cubicBezTo>
                <a:lnTo>
                  <a:pt x="7567987" y="1165081"/>
                </a:lnTo>
                <a:cubicBezTo>
                  <a:pt x="7567987" y="1808537"/>
                  <a:pt x="7046363" y="2330162"/>
                  <a:pt x="6402907" y="2330162"/>
                </a:cubicBezTo>
                <a:cubicBezTo>
                  <a:pt x="5759451" y="2330162"/>
                  <a:pt x="5237827" y="1808537"/>
                  <a:pt x="5237827" y="1165081"/>
                </a:cubicBezTo>
                <a:lnTo>
                  <a:pt x="5240443" y="1165081"/>
                </a:lnTo>
                <a:cubicBezTo>
                  <a:pt x="5240443" y="843352"/>
                  <a:pt x="4979631" y="582540"/>
                  <a:pt x="4657903" y="582540"/>
                </a:cubicBezTo>
                <a:cubicBezTo>
                  <a:pt x="4336174" y="582540"/>
                  <a:pt x="4075362" y="843352"/>
                  <a:pt x="4075362" y="1165081"/>
                </a:cubicBezTo>
                <a:lnTo>
                  <a:pt x="4075166" y="1165081"/>
                </a:lnTo>
                <a:cubicBezTo>
                  <a:pt x="4075166" y="1808537"/>
                  <a:pt x="3553541" y="2330162"/>
                  <a:pt x="2910085" y="2330162"/>
                </a:cubicBezTo>
                <a:cubicBezTo>
                  <a:pt x="2266629" y="2330162"/>
                  <a:pt x="1745004" y="1808537"/>
                  <a:pt x="1745004" y="1165081"/>
                </a:cubicBezTo>
                <a:lnTo>
                  <a:pt x="1747622" y="1165081"/>
                </a:lnTo>
                <a:cubicBezTo>
                  <a:pt x="1747622" y="843352"/>
                  <a:pt x="1486810" y="582540"/>
                  <a:pt x="1165081" y="582540"/>
                </a:cubicBezTo>
                <a:cubicBezTo>
                  <a:pt x="843352" y="582540"/>
                  <a:pt x="582540" y="843352"/>
                  <a:pt x="582540" y="1165081"/>
                </a:cubicBezTo>
                <a:lnTo>
                  <a:pt x="0" y="1165081"/>
                </a:lnTo>
                <a:cubicBezTo>
                  <a:pt x="0" y="521625"/>
                  <a:pt x="521625" y="0"/>
                  <a:pt x="1165081" y="0"/>
                </a:cubicBezTo>
                <a:close/>
              </a:path>
            </a:pathLst>
          </a:cu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4"/>
          <p:cNvSpPr/>
          <p:nvPr userDrawn="1"/>
        </p:nvSpPr>
        <p:spPr>
          <a:xfrm>
            <a:off x="431800" y="795759"/>
            <a:ext cx="11440160" cy="550032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75920" y="327660"/>
            <a:ext cx="11440160" cy="6202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sx="101000" sy="101000" algn="t" rotWithShape="0">
              <a:schemeClr val="bg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361605" y="67298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4"/>
          <p:cNvSpPr/>
          <p:nvPr userDrawn="1"/>
        </p:nvSpPr>
        <p:spPr>
          <a:xfrm>
            <a:off x="431800" y="795759"/>
            <a:ext cx="11440160" cy="550032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75920" y="327660"/>
            <a:ext cx="11440160" cy="6202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sx="101000" sy="101000" algn="t" rotWithShape="0">
              <a:schemeClr val="bg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0686252" y="6006513"/>
            <a:ext cx="1514475" cy="15144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186160" cy="701731"/>
          </a:xfrm>
        </p:spPr>
        <p:txBody>
          <a:bodyPr>
            <a:spAutoFit/>
          </a:bodyPr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" y="1304695"/>
            <a:ext cx="11170920" cy="487226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807475" y="5768674"/>
            <a:ext cx="318802" cy="3188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11571255" y="5597509"/>
            <a:ext cx="171165" cy="17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1906755" y="5548866"/>
            <a:ext cx="97285" cy="972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AB5F7F02-9673-4B45-90AC-0B7D8224E4A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920CE662-694F-6B48-A179-2A683578F62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同心圆 8"/>
          <p:cNvSpPr/>
          <p:nvPr userDrawn="1"/>
        </p:nvSpPr>
        <p:spPr>
          <a:xfrm>
            <a:off x="5063548" y="-1150190"/>
            <a:ext cx="1807995" cy="1735932"/>
          </a:xfrm>
          <a:prstGeom prst="donut">
            <a:avLst>
              <a:gd name="adj" fmla="val 10803"/>
            </a:avLst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Source Han Sans CN Normal" panose="020B0400000000000000" pitchFamily="34" charset="-128"/>
              <a:ea typeface="Source Han Sans CN Normal" panose="020B0400000000000000" pitchFamily="34" charset="-128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8021255" y="-35881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kumimoji="1" lang="zh-CN" altLang="en-US" dirty="0">
              <a:latin typeface="Source Han Sans CN Normal" panose="020B0400000000000000" pitchFamily="34" charset="-128"/>
              <a:ea typeface="Source Han Sans CN Normal" panose="020B0400000000000000" pitchFamily="34" charset="-128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6907" y="229122"/>
            <a:ext cx="4696641" cy="83394"/>
          </a:xfrm>
          <a:prstGeom prst="rect">
            <a:avLst/>
          </a:prstGeom>
          <a:solidFill>
            <a:schemeClr val="accent5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kumimoji="1" lang="zh-CN" altLang="en-US" dirty="0">
              <a:solidFill>
                <a:schemeClr val="tx1"/>
              </a:solidFill>
              <a:latin typeface="Source Han Sans CN Normal" panose="020B0400000000000000" pitchFamily="34" charset="-128"/>
              <a:ea typeface="Source Han Sans CN Normal" panose="020B0400000000000000" pitchFamily="34" charset="-128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6993038" y="229122"/>
            <a:ext cx="4832055" cy="83394"/>
          </a:xfrm>
          <a:prstGeom prst="rect">
            <a:avLst/>
          </a:prstGeom>
          <a:solidFill>
            <a:schemeClr val="accent5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kumimoji="1" lang="zh-CN" altLang="en-US" dirty="0">
              <a:solidFill>
                <a:schemeClr val="tx1"/>
              </a:solidFill>
              <a:latin typeface="Source Han Sans CN Normal" panose="020B0400000000000000" pitchFamily="34" charset="-128"/>
              <a:ea typeface="Source Han Sans CN Normal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split orient="vert"/>
      </p:transition>
    </mc:Choice>
    <mc:Fallback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5.png"/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22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2.xml"/><Relationship Id="rId15" Type="http://schemas.openxmlformats.org/officeDocument/2006/relationships/image" Target="../media/image26.png"/><Relationship Id="rId14" Type="http://schemas.openxmlformats.org/officeDocument/2006/relationships/tags" Target="../tags/tag11.xml"/><Relationship Id="rId13" Type="http://schemas.openxmlformats.org/officeDocument/2006/relationships/image" Target="../media/image25.png"/><Relationship Id="rId12" Type="http://schemas.openxmlformats.org/officeDocument/2006/relationships/tags" Target="../tags/tag10.xml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image" Target="../media/image23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3.xml"/><Relationship Id="rId16" Type="http://schemas.openxmlformats.org/officeDocument/2006/relationships/image" Target="../media/image34.png"/><Relationship Id="rId15" Type="http://schemas.openxmlformats.org/officeDocument/2006/relationships/image" Target="../media/image33.png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4"/>
          <p:cNvSpPr/>
          <p:nvPr/>
        </p:nvSpPr>
        <p:spPr>
          <a:xfrm>
            <a:off x="431800" y="795759"/>
            <a:ext cx="11440160" cy="550032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cxnSp>
        <p:nvCxnSpPr>
          <p:cNvPr id="20" name="直线连接符 10"/>
          <p:cNvCxnSpPr/>
          <p:nvPr/>
        </p:nvCxnSpPr>
        <p:spPr>
          <a:xfrm>
            <a:off x="2193572" y="3071835"/>
            <a:ext cx="8432165" cy="20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2"/>
          <p:cNvSpPr/>
          <p:nvPr/>
        </p:nvSpPr>
        <p:spPr>
          <a:xfrm>
            <a:off x="5295900" y="0"/>
            <a:ext cx="1600200" cy="1397000"/>
          </a:xfrm>
          <a:prstGeom prst="rect">
            <a:avLst/>
          </a:pr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1" name="Freeform: Shape 24"/>
          <p:cNvSpPr/>
          <p:nvPr/>
        </p:nvSpPr>
        <p:spPr>
          <a:xfrm>
            <a:off x="-659267" y="4678453"/>
            <a:ext cx="2182134" cy="671873"/>
          </a:xfrm>
          <a:custGeom>
            <a:avLst/>
            <a:gdLst>
              <a:gd name="connsiteX0" fmla="*/ 1165081 w 7567987"/>
              <a:gd name="connsiteY0" fmla="*/ 0 h 2330162"/>
              <a:gd name="connsiteX1" fmla="*/ 2330162 w 7567987"/>
              <a:gd name="connsiteY1" fmla="*/ 1165081 h 2330162"/>
              <a:gd name="connsiteX2" fmla="*/ 2327544 w 7567987"/>
              <a:gd name="connsiteY2" fmla="*/ 1165081 h 2330162"/>
              <a:gd name="connsiteX3" fmla="*/ 2910085 w 7567987"/>
              <a:gd name="connsiteY3" fmla="*/ 1747622 h 2330162"/>
              <a:gd name="connsiteX4" fmla="*/ 3492626 w 7567987"/>
              <a:gd name="connsiteY4" fmla="*/ 1165081 h 2330162"/>
              <a:gd name="connsiteX5" fmla="*/ 3492822 w 7567987"/>
              <a:gd name="connsiteY5" fmla="*/ 1165081 h 2330162"/>
              <a:gd name="connsiteX6" fmla="*/ 4657903 w 7567987"/>
              <a:gd name="connsiteY6" fmla="*/ 0 h 2330162"/>
              <a:gd name="connsiteX7" fmla="*/ 5822983 w 7567987"/>
              <a:gd name="connsiteY7" fmla="*/ 1165081 h 2330162"/>
              <a:gd name="connsiteX8" fmla="*/ 5820367 w 7567987"/>
              <a:gd name="connsiteY8" fmla="*/ 1165081 h 2330162"/>
              <a:gd name="connsiteX9" fmla="*/ 6402907 w 7567987"/>
              <a:gd name="connsiteY9" fmla="*/ 1747622 h 2330162"/>
              <a:gd name="connsiteX10" fmla="*/ 6985447 w 7567987"/>
              <a:gd name="connsiteY10" fmla="*/ 1165081 h 2330162"/>
              <a:gd name="connsiteX11" fmla="*/ 7567987 w 7567987"/>
              <a:gd name="connsiteY11" fmla="*/ 1165081 h 2330162"/>
              <a:gd name="connsiteX12" fmla="*/ 6402907 w 7567987"/>
              <a:gd name="connsiteY12" fmla="*/ 2330162 h 2330162"/>
              <a:gd name="connsiteX13" fmla="*/ 5237827 w 7567987"/>
              <a:gd name="connsiteY13" fmla="*/ 1165081 h 2330162"/>
              <a:gd name="connsiteX14" fmla="*/ 5240443 w 7567987"/>
              <a:gd name="connsiteY14" fmla="*/ 1165081 h 2330162"/>
              <a:gd name="connsiteX15" fmla="*/ 4657903 w 7567987"/>
              <a:gd name="connsiteY15" fmla="*/ 582540 h 2330162"/>
              <a:gd name="connsiteX16" fmla="*/ 4075362 w 7567987"/>
              <a:gd name="connsiteY16" fmla="*/ 1165081 h 2330162"/>
              <a:gd name="connsiteX17" fmla="*/ 4075166 w 7567987"/>
              <a:gd name="connsiteY17" fmla="*/ 1165081 h 2330162"/>
              <a:gd name="connsiteX18" fmla="*/ 2910085 w 7567987"/>
              <a:gd name="connsiteY18" fmla="*/ 2330162 h 2330162"/>
              <a:gd name="connsiteX19" fmla="*/ 1745004 w 7567987"/>
              <a:gd name="connsiteY19" fmla="*/ 1165081 h 2330162"/>
              <a:gd name="connsiteX20" fmla="*/ 1747622 w 7567987"/>
              <a:gd name="connsiteY20" fmla="*/ 1165081 h 2330162"/>
              <a:gd name="connsiteX21" fmla="*/ 1165081 w 7567987"/>
              <a:gd name="connsiteY21" fmla="*/ 582540 h 2330162"/>
              <a:gd name="connsiteX22" fmla="*/ 582540 w 7567987"/>
              <a:gd name="connsiteY22" fmla="*/ 1165081 h 2330162"/>
              <a:gd name="connsiteX23" fmla="*/ 0 w 7567987"/>
              <a:gd name="connsiteY23" fmla="*/ 1165081 h 2330162"/>
              <a:gd name="connsiteX24" fmla="*/ 1165081 w 7567987"/>
              <a:gd name="connsiteY24" fmla="*/ 0 h 233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67987" h="2330162">
                <a:moveTo>
                  <a:pt x="1165081" y="0"/>
                </a:moveTo>
                <a:cubicBezTo>
                  <a:pt x="1808537" y="0"/>
                  <a:pt x="2330162" y="521625"/>
                  <a:pt x="2330162" y="1165081"/>
                </a:cubicBezTo>
                <a:lnTo>
                  <a:pt x="2327544" y="1165081"/>
                </a:lnTo>
                <a:cubicBezTo>
                  <a:pt x="2327544" y="1486810"/>
                  <a:pt x="2588356" y="1747622"/>
                  <a:pt x="2910085" y="1747622"/>
                </a:cubicBezTo>
                <a:cubicBezTo>
                  <a:pt x="3231814" y="1747622"/>
                  <a:pt x="3492626" y="1486810"/>
                  <a:pt x="3492626" y="1165081"/>
                </a:cubicBezTo>
                <a:lnTo>
                  <a:pt x="3492822" y="1165081"/>
                </a:lnTo>
                <a:cubicBezTo>
                  <a:pt x="3492822" y="521625"/>
                  <a:pt x="4014447" y="0"/>
                  <a:pt x="4657903" y="0"/>
                </a:cubicBezTo>
                <a:cubicBezTo>
                  <a:pt x="5301359" y="0"/>
                  <a:pt x="5822983" y="521625"/>
                  <a:pt x="5822983" y="1165081"/>
                </a:cubicBezTo>
                <a:lnTo>
                  <a:pt x="5820367" y="1165081"/>
                </a:lnTo>
                <a:cubicBezTo>
                  <a:pt x="5820367" y="1486810"/>
                  <a:pt x="6081179" y="1747622"/>
                  <a:pt x="6402907" y="1747622"/>
                </a:cubicBezTo>
                <a:cubicBezTo>
                  <a:pt x="6724635" y="1747622"/>
                  <a:pt x="6985447" y="1486810"/>
                  <a:pt x="6985447" y="1165081"/>
                </a:cubicBezTo>
                <a:lnTo>
                  <a:pt x="7567987" y="1165081"/>
                </a:lnTo>
                <a:cubicBezTo>
                  <a:pt x="7567987" y="1808537"/>
                  <a:pt x="7046363" y="2330162"/>
                  <a:pt x="6402907" y="2330162"/>
                </a:cubicBezTo>
                <a:cubicBezTo>
                  <a:pt x="5759451" y="2330162"/>
                  <a:pt x="5237827" y="1808537"/>
                  <a:pt x="5237827" y="1165081"/>
                </a:cubicBezTo>
                <a:lnTo>
                  <a:pt x="5240443" y="1165081"/>
                </a:lnTo>
                <a:cubicBezTo>
                  <a:pt x="5240443" y="843352"/>
                  <a:pt x="4979631" y="582540"/>
                  <a:pt x="4657903" y="582540"/>
                </a:cubicBezTo>
                <a:cubicBezTo>
                  <a:pt x="4336174" y="582540"/>
                  <a:pt x="4075362" y="843352"/>
                  <a:pt x="4075362" y="1165081"/>
                </a:cubicBezTo>
                <a:lnTo>
                  <a:pt x="4075166" y="1165081"/>
                </a:lnTo>
                <a:cubicBezTo>
                  <a:pt x="4075166" y="1808537"/>
                  <a:pt x="3553541" y="2330162"/>
                  <a:pt x="2910085" y="2330162"/>
                </a:cubicBezTo>
                <a:cubicBezTo>
                  <a:pt x="2266629" y="2330162"/>
                  <a:pt x="1745004" y="1808537"/>
                  <a:pt x="1745004" y="1165081"/>
                </a:cubicBezTo>
                <a:lnTo>
                  <a:pt x="1747622" y="1165081"/>
                </a:lnTo>
                <a:cubicBezTo>
                  <a:pt x="1747622" y="843352"/>
                  <a:pt x="1486810" y="582540"/>
                  <a:pt x="1165081" y="582540"/>
                </a:cubicBezTo>
                <a:cubicBezTo>
                  <a:pt x="843352" y="582540"/>
                  <a:pt x="582540" y="843352"/>
                  <a:pt x="582540" y="1165081"/>
                </a:cubicBezTo>
                <a:lnTo>
                  <a:pt x="0" y="1165081"/>
                </a:lnTo>
                <a:cubicBezTo>
                  <a:pt x="0" y="521625"/>
                  <a:pt x="521625" y="0"/>
                  <a:pt x="1165081" y="0"/>
                </a:cubicBezTo>
                <a:close/>
              </a:path>
            </a:pathLst>
          </a:cu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2" name="Freeform: Shape 24"/>
          <p:cNvSpPr/>
          <p:nvPr/>
        </p:nvSpPr>
        <p:spPr>
          <a:xfrm>
            <a:off x="10784430" y="2219856"/>
            <a:ext cx="2182134" cy="671873"/>
          </a:xfrm>
          <a:custGeom>
            <a:avLst/>
            <a:gdLst>
              <a:gd name="connsiteX0" fmla="*/ 1165081 w 7567987"/>
              <a:gd name="connsiteY0" fmla="*/ 0 h 2330162"/>
              <a:gd name="connsiteX1" fmla="*/ 2330162 w 7567987"/>
              <a:gd name="connsiteY1" fmla="*/ 1165081 h 2330162"/>
              <a:gd name="connsiteX2" fmla="*/ 2327544 w 7567987"/>
              <a:gd name="connsiteY2" fmla="*/ 1165081 h 2330162"/>
              <a:gd name="connsiteX3" fmla="*/ 2910085 w 7567987"/>
              <a:gd name="connsiteY3" fmla="*/ 1747622 h 2330162"/>
              <a:gd name="connsiteX4" fmla="*/ 3492626 w 7567987"/>
              <a:gd name="connsiteY4" fmla="*/ 1165081 h 2330162"/>
              <a:gd name="connsiteX5" fmla="*/ 3492822 w 7567987"/>
              <a:gd name="connsiteY5" fmla="*/ 1165081 h 2330162"/>
              <a:gd name="connsiteX6" fmla="*/ 4657903 w 7567987"/>
              <a:gd name="connsiteY6" fmla="*/ 0 h 2330162"/>
              <a:gd name="connsiteX7" fmla="*/ 5822983 w 7567987"/>
              <a:gd name="connsiteY7" fmla="*/ 1165081 h 2330162"/>
              <a:gd name="connsiteX8" fmla="*/ 5820367 w 7567987"/>
              <a:gd name="connsiteY8" fmla="*/ 1165081 h 2330162"/>
              <a:gd name="connsiteX9" fmla="*/ 6402907 w 7567987"/>
              <a:gd name="connsiteY9" fmla="*/ 1747622 h 2330162"/>
              <a:gd name="connsiteX10" fmla="*/ 6985447 w 7567987"/>
              <a:gd name="connsiteY10" fmla="*/ 1165081 h 2330162"/>
              <a:gd name="connsiteX11" fmla="*/ 7567987 w 7567987"/>
              <a:gd name="connsiteY11" fmla="*/ 1165081 h 2330162"/>
              <a:gd name="connsiteX12" fmla="*/ 6402907 w 7567987"/>
              <a:gd name="connsiteY12" fmla="*/ 2330162 h 2330162"/>
              <a:gd name="connsiteX13" fmla="*/ 5237827 w 7567987"/>
              <a:gd name="connsiteY13" fmla="*/ 1165081 h 2330162"/>
              <a:gd name="connsiteX14" fmla="*/ 5240443 w 7567987"/>
              <a:gd name="connsiteY14" fmla="*/ 1165081 h 2330162"/>
              <a:gd name="connsiteX15" fmla="*/ 4657903 w 7567987"/>
              <a:gd name="connsiteY15" fmla="*/ 582540 h 2330162"/>
              <a:gd name="connsiteX16" fmla="*/ 4075362 w 7567987"/>
              <a:gd name="connsiteY16" fmla="*/ 1165081 h 2330162"/>
              <a:gd name="connsiteX17" fmla="*/ 4075166 w 7567987"/>
              <a:gd name="connsiteY17" fmla="*/ 1165081 h 2330162"/>
              <a:gd name="connsiteX18" fmla="*/ 2910085 w 7567987"/>
              <a:gd name="connsiteY18" fmla="*/ 2330162 h 2330162"/>
              <a:gd name="connsiteX19" fmla="*/ 1745004 w 7567987"/>
              <a:gd name="connsiteY19" fmla="*/ 1165081 h 2330162"/>
              <a:gd name="connsiteX20" fmla="*/ 1747622 w 7567987"/>
              <a:gd name="connsiteY20" fmla="*/ 1165081 h 2330162"/>
              <a:gd name="connsiteX21" fmla="*/ 1165081 w 7567987"/>
              <a:gd name="connsiteY21" fmla="*/ 582540 h 2330162"/>
              <a:gd name="connsiteX22" fmla="*/ 582540 w 7567987"/>
              <a:gd name="connsiteY22" fmla="*/ 1165081 h 2330162"/>
              <a:gd name="connsiteX23" fmla="*/ 0 w 7567987"/>
              <a:gd name="connsiteY23" fmla="*/ 1165081 h 2330162"/>
              <a:gd name="connsiteX24" fmla="*/ 1165081 w 7567987"/>
              <a:gd name="connsiteY24" fmla="*/ 0 h 233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67987" h="2330162">
                <a:moveTo>
                  <a:pt x="1165081" y="0"/>
                </a:moveTo>
                <a:cubicBezTo>
                  <a:pt x="1808537" y="0"/>
                  <a:pt x="2330162" y="521625"/>
                  <a:pt x="2330162" y="1165081"/>
                </a:cubicBezTo>
                <a:lnTo>
                  <a:pt x="2327544" y="1165081"/>
                </a:lnTo>
                <a:cubicBezTo>
                  <a:pt x="2327544" y="1486810"/>
                  <a:pt x="2588356" y="1747622"/>
                  <a:pt x="2910085" y="1747622"/>
                </a:cubicBezTo>
                <a:cubicBezTo>
                  <a:pt x="3231814" y="1747622"/>
                  <a:pt x="3492626" y="1486810"/>
                  <a:pt x="3492626" y="1165081"/>
                </a:cubicBezTo>
                <a:lnTo>
                  <a:pt x="3492822" y="1165081"/>
                </a:lnTo>
                <a:cubicBezTo>
                  <a:pt x="3492822" y="521625"/>
                  <a:pt x="4014447" y="0"/>
                  <a:pt x="4657903" y="0"/>
                </a:cubicBezTo>
                <a:cubicBezTo>
                  <a:pt x="5301359" y="0"/>
                  <a:pt x="5822983" y="521625"/>
                  <a:pt x="5822983" y="1165081"/>
                </a:cubicBezTo>
                <a:lnTo>
                  <a:pt x="5820367" y="1165081"/>
                </a:lnTo>
                <a:cubicBezTo>
                  <a:pt x="5820367" y="1486810"/>
                  <a:pt x="6081179" y="1747622"/>
                  <a:pt x="6402907" y="1747622"/>
                </a:cubicBezTo>
                <a:cubicBezTo>
                  <a:pt x="6724635" y="1747622"/>
                  <a:pt x="6985447" y="1486810"/>
                  <a:pt x="6985447" y="1165081"/>
                </a:cubicBezTo>
                <a:lnTo>
                  <a:pt x="7567987" y="1165081"/>
                </a:lnTo>
                <a:cubicBezTo>
                  <a:pt x="7567987" y="1808537"/>
                  <a:pt x="7046363" y="2330162"/>
                  <a:pt x="6402907" y="2330162"/>
                </a:cubicBezTo>
                <a:cubicBezTo>
                  <a:pt x="5759451" y="2330162"/>
                  <a:pt x="5237827" y="1808537"/>
                  <a:pt x="5237827" y="1165081"/>
                </a:cubicBezTo>
                <a:lnTo>
                  <a:pt x="5240443" y="1165081"/>
                </a:lnTo>
                <a:cubicBezTo>
                  <a:pt x="5240443" y="843352"/>
                  <a:pt x="4979631" y="582540"/>
                  <a:pt x="4657903" y="582540"/>
                </a:cubicBezTo>
                <a:cubicBezTo>
                  <a:pt x="4336174" y="582540"/>
                  <a:pt x="4075362" y="843352"/>
                  <a:pt x="4075362" y="1165081"/>
                </a:cubicBezTo>
                <a:lnTo>
                  <a:pt x="4075166" y="1165081"/>
                </a:lnTo>
                <a:cubicBezTo>
                  <a:pt x="4075166" y="1808537"/>
                  <a:pt x="3553541" y="2330162"/>
                  <a:pt x="2910085" y="2330162"/>
                </a:cubicBezTo>
                <a:cubicBezTo>
                  <a:pt x="2266629" y="2330162"/>
                  <a:pt x="1745004" y="1808537"/>
                  <a:pt x="1745004" y="1165081"/>
                </a:cubicBezTo>
                <a:lnTo>
                  <a:pt x="1747622" y="1165081"/>
                </a:lnTo>
                <a:cubicBezTo>
                  <a:pt x="1747622" y="843352"/>
                  <a:pt x="1486810" y="582540"/>
                  <a:pt x="1165081" y="582540"/>
                </a:cubicBezTo>
                <a:cubicBezTo>
                  <a:pt x="843352" y="582540"/>
                  <a:pt x="582540" y="843352"/>
                  <a:pt x="582540" y="1165081"/>
                </a:cubicBezTo>
                <a:lnTo>
                  <a:pt x="0" y="1165081"/>
                </a:lnTo>
                <a:cubicBezTo>
                  <a:pt x="0" y="521625"/>
                  <a:pt x="521625" y="0"/>
                  <a:pt x="1165081" y="0"/>
                </a:cubicBezTo>
                <a:close/>
              </a:path>
            </a:pathLst>
          </a:cu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991995" y="2367280"/>
            <a:ext cx="87922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2024</a:t>
            </a:r>
            <a:r>
              <a:rPr lang="ja-JP" altLang="en-US" sz="4000" b="1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年度・</a:t>
            </a:r>
            <a:r>
              <a:rPr lang="en-US" altLang="ja-JP" sz="4000" b="1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</a:t>
            </a:r>
            <a:r>
              <a:rPr lang="ja-JP" altLang="en-US" sz="4000" b="1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月報告予定資料</a:t>
            </a:r>
            <a:endParaRPr lang="ja-JP" altLang="en-US" sz="4000" b="1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54" name="Google Shape;284;p32"/>
          <p:cNvSpPr/>
          <p:nvPr/>
        </p:nvSpPr>
        <p:spPr>
          <a:xfrm>
            <a:off x="5732780" y="4874260"/>
            <a:ext cx="5051425" cy="441325"/>
          </a:xfrm>
          <a:custGeom>
            <a:avLst/>
            <a:gdLst/>
            <a:ahLst/>
            <a:cxnLst/>
            <a:rect l="l" t="t" r="r" b="b"/>
            <a:pathLst>
              <a:path w="31856" h="8724" extrusionOk="0">
                <a:moveTo>
                  <a:pt x="1" y="0"/>
                </a:moveTo>
                <a:lnTo>
                  <a:pt x="1" y="8724"/>
                </a:lnTo>
                <a:lnTo>
                  <a:pt x="31855" y="8724"/>
                </a:lnTo>
                <a:lnTo>
                  <a:pt x="31855" y="0"/>
                </a:lnTo>
                <a:close/>
              </a:path>
            </a:pathLst>
          </a:cu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zh-CN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報告者</a:t>
            </a:r>
            <a:r>
              <a:rPr lang="zh-CN" altLang="en-US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：潘華東        </a:t>
            </a:r>
            <a:r>
              <a:rPr lang="ja-JP" altLang="zh-CN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指導教員</a:t>
            </a:r>
            <a:r>
              <a:rPr lang="zh-CN" altLang="en-US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ja-JP" altLang="zh-CN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河村先生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67" name="Synergistically utilize technically sound portals with frictionless chains. Dramatically customize…"/>
          <p:cNvSpPr txBox="1"/>
          <p:nvPr/>
        </p:nvSpPr>
        <p:spPr>
          <a:xfrm>
            <a:off x="627380" y="983615"/>
            <a:ext cx="2952750" cy="6153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ja-JP" altLang="zh-CN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山口大学</a:t>
            </a:r>
            <a:r>
              <a:rPr lang="en-US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-</a:t>
            </a:r>
            <a:r>
              <a:rPr lang="ja-JP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河村研究室</a:t>
            </a:r>
            <a:r>
              <a:rPr lang="en-US" altLang="zh-CN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Yamaguchi University</a:t>
            </a:r>
            <a:endParaRPr lang="en-US" altLang="zh-CN" sz="20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8786495" y="5614035"/>
            <a:ext cx="1997710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2025-02-15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4" name="Synergistically utilize technically sound portals with frictionless chains. Dramatically customize…"/>
          <p:cNvSpPr txBox="1"/>
          <p:nvPr/>
        </p:nvSpPr>
        <p:spPr>
          <a:xfrm>
            <a:off x="608647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01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/>
      <p:bldP spid="5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08647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10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9290" y="1038225"/>
            <a:ext cx="2535555" cy="5162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各画像処理方法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の説明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4395" y="1901825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Stat-1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Sobel</a:t>
            </a:r>
            <a:r>
              <a:rPr lang="ja-JP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勾配検出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4395" y="3143885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Stat-2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二値化処理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4395" y="4385945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Stat-3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Gaussian Blur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2" name="图片 11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16150" y="2409825"/>
            <a:ext cx="226695" cy="728345"/>
          </a:xfrm>
          <a:prstGeom prst="rect">
            <a:avLst/>
          </a:prstGeom>
        </p:spPr>
      </p:pic>
      <p:pic>
        <p:nvPicPr>
          <p:cNvPr id="13" name="图片 12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16150" y="3657600"/>
            <a:ext cx="226695" cy="7283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82135" y="1038225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採用理由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79185" y="1038225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使用前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76235" y="1038225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使用後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73285" y="1038225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効果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22" name="图片 21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835" y="1734820"/>
            <a:ext cx="1555115" cy="1575435"/>
          </a:xfrm>
          <a:prstGeom prst="rect">
            <a:avLst/>
          </a:prstGeom>
        </p:spPr>
      </p:pic>
      <p:pic>
        <p:nvPicPr>
          <p:cNvPr id="23" name="图片 22" descr="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520" y="1734820"/>
            <a:ext cx="1555115" cy="15754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382135" y="1546225"/>
            <a:ext cx="1797050" cy="187452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(Stat-1) 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チッピングの</a:t>
            </a:r>
            <a:r>
              <a:rPr lang="zh-CN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部分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は</a:t>
            </a:r>
            <a:r>
              <a:rPr lang="zh-CN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薄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くて</a:t>
            </a:r>
            <a:r>
              <a:rPr lang="zh-CN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粗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いため，</a:t>
            </a:r>
            <a:r>
              <a:rPr lang="zh-CN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勾配検出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は</a:t>
            </a:r>
            <a:r>
              <a:rPr lang="zh-CN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適切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な</a:t>
            </a:r>
            <a:r>
              <a:rPr lang="zh-CN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方法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である．</a:t>
            </a: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79185" y="1546225"/>
            <a:ext cx="1797050" cy="187452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76235" y="1546225"/>
            <a:ext cx="1797050" cy="187452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773920" y="1546225"/>
            <a:ext cx="1797050" cy="187452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チッピングの</a:t>
            </a:r>
            <a:r>
              <a:rPr lang="zh-CN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部分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は基本的に　　　　</a:t>
            </a:r>
            <a:r>
              <a:rPr lang="zh-CN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検出可能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である．</a:t>
            </a: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382135" y="3420745"/>
            <a:ext cx="1797050" cy="298894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(Stat-2) 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チッピングの部分は検出されたが，色が濃く，周囲のピクセルとのコントラストが比較的小さいため，二値化処理は必要である．</a:t>
            </a: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79185" y="3420745"/>
            <a:ext cx="1797050" cy="298894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76235" y="3420745"/>
            <a:ext cx="1797050" cy="298894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773285" y="3420745"/>
            <a:ext cx="1797050" cy="298894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チッピングの部分は鮮明に強調され，視認性が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向上する．</a:t>
            </a: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2" name="图片 31" descr="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70" y="4117340"/>
            <a:ext cx="1555115" cy="1575435"/>
          </a:xfrm>
          <a:prstGeom prst="rect">
            <a:avLst/>
          </a:prstGeom>
        </p:spPr>
      </p:pic>
      <p:pic>
        <p:nvPicPr>
          <p:cNvPr id="33" name="图片 32" descr="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885" y="4117340"/>
            <a:ext cx="1555115" cy="1574800"/>
          </a:xfrm>
          <a:prstGeom prst="rect">
            <a:avLst/>
          </a:prstGeom>
        </p:spPr>
      </p:pic>
      <p:pic>
        <p:nvPicPr>
          <p:cNvPr id="34" name="图片 33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7880000" flipH="1">
            <a:off x="3992245" y="2185035"/>
            <a:ext cx="182245" cy="587375"/>
          </a:xfrm>
          <a:prstGeom prst="rect">
            <a:avLst/>
          </a:prstGeom>
        </p:spPr>
      </p:pic>
      <p:pic>
        <p:nvPicPr>
          <p:cNvPr id="35" name="图片 34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440000" flipH="1">
            <a:off x="3935095" y="3354705"/>
            <a:ext cx="262255" cy="8464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71220" y="5645150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Stat-4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Hough</a:t>
            </a:r>
            <a:r>
              <a:rPr lang="ja-JP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円検出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8" name="图片 37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37740" y="4905375"/>
            <a:ext cx="226695" cy="728345"/>
          </a:xfrm>
          <a:prstGeom prst="rect">
            <a:avLst/>
          </a:prstGeom>
        </p:spPr>
      </p:pic>
      <p:sp>
        <p:nvSpPr>
          <p:cNvPr id="3" name="TextBox 507"/>
          <p:cNvSpPr txBox="1"/>
          <p:nvPr/>
        </p:nvSpPr>
        <p:spPr>
          <a:xfrm>
            <a:off x="276860" y="257175"/>
            <a:ext cx="1092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各種類の画像処理方法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4</a:t>
            </a:r>
            <a:endParaRPr lang="en-US" altLang="ja-JP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14" grpId="0" bldLvl="0" animBg="1"/>
      <p:bldP spid="14" grpId="1" animBg="1"/>
      <p:bldP spid="5" grpId="0" bldLvl="0" animBg="1"/>
      <p:bldP spid="5" grpId="1" animBg="1"/>
      <p:bldP spid="6" grpId="0" bldLvl="0" animBg="1"/>
      <p:bldP spid="6" grpId="1" animBg="1"/>
      <p:bldP spid="15" grpId="0" bldLvl="0" animBg="1"/>
      <p:bldP spid="15" grpId="1" animBg="1"/>
      <p:bldP spid="17" grpId="0" bldLvl="0" animBg="1"/>
      <p:bldP spid="17" grpId="1" animBg="1"/>
      <p:bldP spid="18" grpId="0" bldLvl="0" animBg="1"/>
      <p:bldP spid="18" grpId="1" animBg="1"/>
      <p:bldP spid="19" grpId="0" bldLvl="0" animBg="1"/>
      <p:bldP spid="19" grpId="1" animBg="1"/>
      <p:bldP spid="24" grpId="0" bldLvl="0" animBg="1"/>
      <p:bldP spid="24" grpId="1" animBg="1"/>
      <p:bldP spid="25" grpId="0" bldLvl="0" animBg="1"/>
      <p:bldP spid="25" grpId="1" animBg="1"/>
      <p:bldP spid="26" grpId="0" bldLvl="0" animBg="1"/>
      <p:bldP spid="26" grpId="1" animBg="1"/>
      <p:bldP spid="27" grpId="0" bldLvl="0" animBg="1"/>
      <p:bldP spid="27" grpId="1" animBg="1"/>
      <p:bldP spid="28" grpId="0" bldLvl="0" animBg="1"/>
      <p:bldP spid="28" grpId="1" animBg="1"/>
      <p:bldP spid="29" grpId="0" bldLvl="0" animBg="1"/>
      <p:bldP spid="29" grpId="1" animBg="1"/>
      <p:bldP spid="30" grpId="0" bldLvl="0" animBg="1"/>
      <p:bldP spid="30" grpId="1" animBg="1"/>
      <p:bldP spid="31" grpId="0" bldLvl="0" animBg="1"/>
      <p:bldP spid="31" grpId="1" animBg="1"/>
      <p:bldP spid="37" grpId="0" bldLvl="0" animBg="1"/>
      <p:bldP spid="37" grpId="1" animBg="1"/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11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9290" y="849630"/>
            <a:ext cx="2535555" cy="5162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各画像処理方法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の説明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6628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採用理由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6333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使用前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6038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使用後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5743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効果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66285" y="2109470"/>
            <a:ext cx="1797050" cy="296354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(Stat-3) Hough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円検出では，良好な検出結果を得るために入力画像を滑らかにする必要があり，</a:t>
            </a:r>
            <a:r>
              <a:rPr lang="en-US" altLang="ja-JP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Gaussian Blur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が</a:t>
            </a:r>
            <a:r>
              <a:rPr lang="ja-JP" altLang="ja-JP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適切な</a:t>
            </a:r>
            <a:r>
              <a:rPr lang="ja-JP" altLang="ja-JP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手法である</a:t>
            </a:r>
            <a:r>
              <a:rPr lang="ja-JP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．</a:t>
            </a:r>
            <a:endParaRPr lang="ja-JP" altLang="zh-CN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zh-CN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63970" y="2109470"/>
            <a:ext cx="1797050" cy="295973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60385" y="2109470"/>
            <a:ext cx="1797050" cy="295973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958070" y="2109470"/>
            <a:ext cx="1797050" cy="296418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滑らか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な結果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画像は予想通りに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得られた．</a:t>
            </a: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" name="图片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4620" y="2259330"/>
            <a:ext cx="1555115" cy="1574800"/>
          </a:xfrm>
          <a:prstGeom prst="rect">
            <a:avLst/>
          </a:prstGeom>
        </p:spPr>
      </p:pic>
      <p:pic>
        <p:nvPicPr>
          <p:cNvPr id="8" name="图片 7" descr="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70" y="2259330"/>
            <a:ext cx="1555115" cy="15754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4395" y="1601470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Stat-1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Sobel</a:t>
            </a:r>
            <a:r>
              <a:rPr lang="ja-JP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勾配検出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4395" y="2843530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Stat-2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二値化処理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4395" y="4085590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Stat-3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Gaussian Blur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6" name="图片 15" descr="arrow_down_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16150" y="2109470"/>
            <a:ext cx="226695" cy="728345"/>
          </a:xfrm>
          <a:prstGeom prst="rect">
            <a:avLst/>
          </a:prstGeom>
        </p:spPr>
      </p:pic>
      <p:pic>
        <p:nvPicPr>
          <p:cNvPr id="20" name="图片 19" descr="arrow_down_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16150" y="3357245"/>
            <a:ext cx="226695" cy="72834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71220" y="5344795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Stat-4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Hough</a:t>
            </a:r>
            <a:r>
              <a:rPr lang="ja-JP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円検出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21" name="图片 20" descr="arrow_down_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37740" y="4605020"/>
            <a:ext cx="226695" cy="728345"/>
          </a:xfrm>
          <a:prstGeom prst="rect">
            <a:avLst/>
          </a:prstGeom>
        </p:spPr>
      </p:pic>
      <p:pic>
        <p:nvPicPr>
          <p:cNvPr id="22" name="图片 21" descr="arrow_down_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60000" flipH="1">
            <a:off x="4041140" y="3646170"/>
            <a:ext cx="226695" cy="728345"/>
          </a:xfrm>
          <a:prstGeom prst="rect">
            <a:avLst/>
          </a:prstGeom>
        </p:spPr>
      </p:pic>
      <p:sp>
        <p:nvSpPr>
          <p:cNvPr id="5" name="TextBox 507"/>
          <p:cNvSpPr txBox="1"/>
          <p:nvPr/>
        </p:nvSpPr>
        <p:spPr>
          <a:xfrm>
            <a:off x="276860" y="257175"/>
            <a:ext cx="1092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各種類の画像処理方法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5</a:t>
            </a:r>
            <a:endParaRPr lang="en-US" altLang="ja-JP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15" grpId="0" bldLvl="0" animBg="1"/>
      <p:bldP spid="15" grpId="1" animBg="1"/>
      <p:bldP spid="17" grpId="0" bldLvl="0" animBg="1"/>
      <p:bldP spid="17" grpId="1" animBg="1"/>
      <p:bldP spid="18" grpId="0" bldLvl="0" animBg="1"/>
      <p:bldP spid="18" grpId="1" animBg="1"/>
      <p:bldP spid="19" grpId="0" bldLvl="0" animBg="1"/>
      <p:bldP spid="19" grpId="1" animBg="1"/>
      <p:bldP spid="24" grpId="0" bldLvl="0" animBg="1"/>
      <p:bldP spid="24" grpId="1" animBg="1"/>
      <p:bldP spid="25" grpId="0" bldLvl="0" animBg="1"/>
      <p:bldP spid="25" grpId="1" animBg="1"/>
      <p:bldP spid="26" grpId="0" bldLvl="0" animBg="1"/>
      <p:bldP spid="26" grpId="1" animBg="1"/>
      <p:bldP spid="27" grpId="0" bldLvl="0" animBg="1"/>
      <p:bldP spid="27" grpId="1" animBg="1"/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37" grpId="0" bldLvl="0" animBg="1"/>
      <p:bldP spid="37" grpId="1" animBg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1</a:t>
            </a:r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2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82135" y="84963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採用理由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79185" y="84963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使用前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76235" y="84963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使用後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73285" y="84963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効果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82135" y="1357630"/>
            <a:ext cx="1797050" cy="513397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(Stat-4) 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二値化された画像のボーダーは厚くて，ざらついた触感があり，円形の外側にはいくつかのノイズが存在する．そのため，</a:t>
            </a:r>
            <a:r>
              <a:rPr lang="en-US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Hough</a:t>
            </a:r>
            <a:r>
              <a:rPr lang="ja-JP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円検出を用いて円形の情報を取得し，ボーダーを滑らかな線に修正し，外部のノイズ</a:t>
            </a:r>
            <a:r>
              <a:rPr lang="ja-JP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も除去できると予想</a:t>
            </a:r>
            <a:r>
              <a:rPr lang="ja-JP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される．</a:t>
            </a:r>
            <a:endParaRPr lang="ja-JP" altLang="zh-CN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79185" y="1357630"/>
            <a:ext cx="1797050" cy="51308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76235" y="1357630"/>
            <a:ext cx="1797050" cy="51308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773920" y="1357630"/>
            <a:ext cx="1797050" cy="51308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結果の画像は予想通りに得られた．</a:t>
            </a: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8" name="图片 37" descr="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8475" y="1507490"/>
            <a:ext cx="1554480" cy="15748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69290" y="849630"/>
            <a:ext cx="2535555" cy="5162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各画像処理方法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の説明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4395" y="1601470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Stat-1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Sobel</a:t>
            </a:r>
            <a:r>
              <a:rPr lang="ja-JP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勾配検出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4395" y="2843530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Stat-2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二値化処理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74395" y="4085590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Stat-3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Gaussian Blur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2" name="图片 41" descr="arrow_down_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16150" y="2109470"/>
            <a:ext cx="226695" cy="728345"/>
          </a:xfrm>
          <a:prstGeom prst="rect">
            <a:avLst/>
          </a:prstGeom>
        </p:spPr>
      </p:pic>
      <p:pic>
        <p:nvPicPr>
          <p:cNvPr id="43" name="图片 42" descr="arrow_down_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16150" y="3357245"/>
            <a:ext cx="226695" cy="72834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871220" y="5344795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Stat-4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Hough</a:t>
            </a:r>
            <a:r>
              <a:rPr lang="ja-JP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円検出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5" name="图片 44" descr="arrow_down_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37740" y="4605020"/>
            <a:ext cx="226695" cy="728345"/>
          </a:xfrm>
          <a:prstGeom prst="rect">
            <a:avLst/>
          </a:prstGeom>
        </p:spPr>
      </p:pic>
      <p:pic>
        <p:nvPicPr>
          <p:cNvPr id="46" name="图片 45" descr="arrow_down_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20000" flipH="1">
            <a:off x="3978910" y="4964430"/>
            <a:ext cx="226695" cy="728345"/>
          </a:xfrm>
          <a:prstGeom prst="rect">
            <a:avLst/>
          </a:prstGeom>
        </p:spPr>
      </p:pic>
      <p:pic>
        <p:nvPicPr>
          <p:cNvPr id="47" name="图片 46" descr="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35" y="1506855"/>
            <a:ext cx="1555115" cy="1575435"/>
          </a:xfrm>
          <a:prstGeom prst="rect">
            <a:avLst/>
          </a:prstGeom>
        </p:spPr>
      </p:pic>
      <p:sp>
        <p:nvSpPr>
          <p:cNvPr id="3" name="TextBox 507"/>
          <p:cNvSpPr txBox="1"/>
          <p:nvPr/>
        </p:nvSpPr>
        <p:spPr>
          <a:xfrm>
            <a:off x="276860" y="257175"/>
            <a:ext cx="1092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各種類の画像処理方法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6</a:t>
            </a:r>
            <a:endParaRPr lang="en-US" altLang="ja-JP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animBg="1"/>
      <p:bldP spid="17" grpId="0" bldLvl="0" animBg="1"/>
      <p:bldP spid="17" grpId="1" animBg="1"/>
      <p:bldP spid="18" grpId="0" bldLvl="0" animBg="1"/>
      <p:bldP spid="18" grpId="1" animBg="1"/>
      <p:bldP spid="19" grpId="0" bldLvl="0" animBg="1"/>
      <p:bldP spid="19" grpId="1" animBg="1"/>
      <p:bldP spid="24" grpId="0" bldLvl="0" animBg="1"/>
      <p:bldP spid="24" grpId="1" animBg="1"/>
      <p:bldP spid="25" grpId="0" bldLvl="0" animBg="1"/>
      <p:bldP spid="25" grpId="1" animBg="1"/>
      <p:bldP spid="26" grpId="0" bldLvl="0" animBg="1"/>
      <p:bldP spid="26" grpId="1" animBg="1"/>
      <p:bldP spid="27" grpId="0" bldLvl="0" animBg="1"/>
      <p:bldP spid="27" grpId="1" animBg="1"/>
      <p:bldP spid="36" grpId="0" bldLvl="0" animBg="1"/>
      <p:bldP spid="36" grpId="1" animBg="1"/>
      <p:bldP spid="39" grpId="0" bldLvl="0" animBg="1"/>
      <p:bldP spid="39" grpId="1" animBg="1"/>
      <p:bldP spid="40" grpId="0" bldLvl="0" animBg="1"/>
      <p:bldP spid="40" grpId="1" animBg="1"/>
      <p:bldP spid="41" grpId="0" bldLvl="0" animBg="1"/>
      <p:bldP spid="41" grpId="1" animBg="1"/>
      <p:bldP spid="44" grpId="0" bldLvl="0" animBg="1"/>
      <p:bldP spid="44" grpId="1" animBg="1"/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13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1810" y="972820"/>
            <a:ext cx="2535555" cy="5162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各画像処理方法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の説明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26465" y="2117725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</a:t>
            </a: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5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Median Blur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26465" y="3359785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Stat-6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輪郭検出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1810" y="4607560"/>
            <a:ext cx="3922395" cy="51689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Stat-7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輪郭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ベースのフィルタ処理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2" name="图片 41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8220" y="2625725"/>
            <a:ext cx="226695" cy="728345"/>
          </a:xfrm>
          <a:prstGeom prst="rect">
            <a:avLst/>
          </a:prstGeom>
        </p:spPr>
      </p:pic>
      <p:pic>
        <p:nvPicPr>
          <p:cNvPr id="43" name="图片 42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8220" y="3873500"/>
            <a:ext cx="226695" cy="7283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6628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採用理由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6333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使用前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6038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使用後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5743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効果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66285" y="2109470"/>
            <a:ext cx="1797050" cy="426529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(Stat-5) </a:t>
            </a:r>
            <a:r>
              <a:rPr lang="ja-JP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．（</a:t>
            </a:r>
            <a:r>
              <a:rPr lang="ja-JP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マスク画像を作成するため</a:t>
            </a:r>
            <a:r>
              <a:rPr lang="ja-JP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）今得られた結果画像には，いくつかの</a:t>
            </a:r>
            <a:r>
              <a:rPr lang="ja-JP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小さなノイズが含まれている．そのため，</a:t>
            </a:r>
            <a:r>
              <a:rPr lang="en-US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Median Blur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で処理すると，良好な除去効果が得られると考え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られる．</a:t>
            </a:r>
            <a:endParaRPr lang="ja-JP" altLang="zh-CN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zh-CN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3970" y="2117725"/>
            <a:ext cx="1797050" cy="425704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60385" y="2109470"/>
            <a:ext cx="1797050" cy="426529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57435" y="2109470"/>
            <a:ext cx="1797050" cy="426593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結果画像では，小さなノイズは概ね除去され，エッジの部分は鮮明に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保持された．</a:t>
            </a: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5" name="图片 34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440000" flipH="1">
            <a:off x="4060190" y="2305050"/>
            <a:ext cx="262255" cy="846455"/>
          </a:xfrm>
          <a:prstGeom prst="rect">
            <a:avLst/>
          </a:prstGeom>
        </p:spPr>
      </p:pic>
      <p:pic>
        <p:nvPicPr>
          <p:cNvPr id="13" name="图片 12" descr="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620" y="2202815"/>
            <a:ext cx="1554480" cy="1574800"/>
          </a:xfrm>
          <a:prstGeom prst="rect">
            <a:avLst/>
          </a:prstGeom>
        </p:spPr>
      </p:pic>
      <p:pic>
        <p:nvPicPr>
          <p:cNvPr id="14" name="图片 13" descr="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670" y="2202815"/>
            <a:ext cx="1555115" cy="1575435"/>
          </a:xfrm>
          <a:prstGeom prst="rect">
            <a:avLst/>
          </a:prstGeom>
        </p:spPr>
      </p:pic>
      <p:sp>
        <p:nvSpPr>
          <p:cNvPr id="11" name="TextBox 507"/>
          <p:cNvSpPr txBox="1"/>
          <p:nvPr/>
        </p:nvSpPr>
        <p:spPr>
          <a:xfrm>
            <a:off x="276860" y="257175"/>
            <a:ext cx="1092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各種類の画像処理方法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7</a:t>
            </a:r>
            <a:endParaRPr lang="en-US" altLang="ja-JP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6" grpId="1" animBg="1"/>
      <p:bldP spid="39" grpId="0" bldLvl="0" animBg="1"/>
      <p:bldP spid="39" grpId="1" animBg="1"/>
      <p:bldP spid="40" grpId="0" bldLvl="0" animBg="1"/>
      <p:bldP spid="40" grpId="1" animBg="1"/>
      <p:bldP spid="41" grpId="0" bldLvl="0" animBg="1"/>
      <p:bldP spid="41" grpId="1" animBg="1"/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  <p:bldP spid="10" grpId="0" bldLvl="0" animBg="1"/>
      <p:bldP spid="10" grpId="1" animBg="1"/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1</a:t>
            </a:r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4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1810" y="972820"/>
            <a:ext cx="2535555" cy="5162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各画像処理方法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の説明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26465" y="2117725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</a:t>
            </a: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5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Median Blur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26465" y="3359785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Stat-6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輪郭検出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1810" y="4607560"/>
            <a:ext cx="3922395" cy="51689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Stat-7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輪郭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ベースのフィルタ処理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2" name="图片 41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8220" y="2625725"/>
            <a:ext cx="226695" cy="728345"/>
          </a:xfrm>
          <a:prstGeom prst="rect">
            <a:avLst/>
          </a:prstGeom>
        </p:spPr>
      </p:pic>
      <p:pic>
        <p:nvPicPr>
          <p:cNvPr id="43" name="图片 42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8220" y="3873500"/>
            <a:ext cx="226695" cy="7283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66920" y="97282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採用理由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63970" y="97282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使用前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61020" y="97282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使用後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58070" y="97282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効果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66920" y="1480820"/>
            <a:ext cx="1797050" cy="484124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sz="14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(Stat-6) </a:t>
            </a:r>
            <a:r>
              <a:rPr lang="ja-JP" altLang="zh-CN" sz="14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．（</a:t>
            </a:r>
            <a:r>
              <a:rPr lang="ja-JP" altLang="zh-CN" sz="14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マスク画像を作成するため）今得られた結果画像では，チッピングの部分は明確に検出されたが，細長いノイズも含まれていた</a:t>
            </a:r>
            <a:r>
              <a:rPr lang="ja-JP" altLang="en-US" sz="14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．そのため，輪郭検出を利用し，細長い部分と小さな</a:t>
            </a:r>
            <a:r>
              <a:rPr lang="ja-JP" altLang="en-US" sz="14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ノイズを保持してマスク画像を作成し，元の画像と組み合わせてフィルタ処理を行うことで，チッピングの部分のみを保持できると考えられる．</a:t>
            </a:r>
            <a:endParaRPr lang="ja-JP" altLang="zh-CN" sz="14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zh-CN" sz="14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4605" y="1480820"/>
            <a:ext cx="1797050" cy="484251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61020" y="1480820"/>
            <a:ext cx="1797050" cy="484187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58705" y="1480820"/>
            <a:ext cx="1797050" cy="484314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4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マスク画像は予想通りに得られた．その中には，細長い部分と小さなノイズのみが含まれ</a:t>
            </a:r>
            <a:r>
              <a:rPr lang="ja-JP" altLang="en-US" sz="14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ていた．</a:t>
            </a:r>
            <a:endParaRPr lang="ja-JP" altLang="en-US" sz="14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sz="14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4" name="图片 13" descr="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1574165"/>
            <a:ext cx="1555115" cy="1575435"/>
          </a:xfrm>
          <a:prstGeom prst="rect">
            <a:avLst/>
          </a:prstGeom>
        </p:spPr>
      </p:pic>
      <p:pic>
        <p:nvPicPr>
          <p:cNvPr id="34" name="图片 33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 flipH="1">
            <a:off x="4110355" y="3320415"/>
            <a:ext cx="182245" cy="587375"/>
          </a:xfrm>
          <a:prstGeom prst="rect">
            <a:avLst/>
          </a:prstGeom>
        </p:spPr>
      </p:pic>
      <p:pic>
        <p:nvPicPr>
          <p:cNvPr id="50" name="图片 49" descr="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15" y="1574165"/>
            <a:ext cx="1573530" cy="1593850"/>
          </a:xfrm>
          <a:prstGeom prst="rect">
            <a:avLst/>
          </a:prstGeom>
        </p:spPr>
      </p:pic>
      <p:sp>
        <p:nvSpPr>
          <p:cNvPr id="11" name="TextBox 507"/>
          <p:cNvSpPr txBox="1"/>
          <p:nvPr/>
        </p:nvSpPr>
        <p:spPr>
          <a:xfrm>
            <a:off x="276860" y="257175"/>
            <a:ext cx="1092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各種類の画像処理方法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8</a:t>
            </a:r>
            <a:endParaRPr lang="en-US" altLang="ja-JP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6" grpId="1" animBg="1"/>
      <p:bldP spid="39" grpId="0" bldLvl="0" animBg="1"/>
      <p:bldP spid="39" grpId="1" animBg="1"/>
      <p:bldP spid="40" grpId="0" bldLvl="0" animBg="1"/>
      <p:bldP spid="40" grpId="1" animBg="1"/>
      <p:bldP spid="41" grpId="0" bldLvl="0" animBg="1"/>
      <p:bldP spid="41" grpId="1" animBg="1"/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  <p:bldP spid="10" grpId="0" bldLvl="0" animBg="1"/>
      <p:bldP spid="10" grpId="1" animBg="1"/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15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1810" y="972820"/>
            <a:ext cx="2535555" cy="5162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各画像処理方法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の説明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26465" y="2117725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</a:t>
            </a: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5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Median Blur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26465" y="3359785"/>
            <a:ext cx="291020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Stat-6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輪郭検出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1810" y="4607560"/>
            <a:ext cx="3922395" cy="51689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Stat-7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輪郭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ベースのフィルタ処理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2" name="图片 41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8220" y="2625725"/>
            <a:ext cx="226695" cy="728345"/>
          </a:xfrm>
          <a:prstGeom prst="rect">
            <a:avLst/>
          </a:prstGeom>
        </p:spPr>
      </p:pic>
      <p:pic>
        <p:nvPicPr>
          <p:cNvPr id="43" name="图片 42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268220" y="3873500"/>
            <a:ext cx="226695" cy="7283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6628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採用理由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6333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使用前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6038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使用後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57435" y="1601470"/>
            <a:ext cx="1797050" cy="5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効果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66285" y="2109470"/>
            <a:ext cx="1797050" cy="360997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(Stat-7) </a:t>
            </a:r>
            <a:r>
              <a:rPr lang="ja-JP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．マスク画像と</a:t>
            </a:r>
            <a:r>
              <a:rPr lang="en-US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Stat-4</a:t>
            </a:r>
            <a:r>
              <a:rPr lang="ja-JP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の画像を組み合わせてフィルタ処理を行うことで，得られた結果画像にはチッピングの部分のみ</a:t>
            </a:r>
            <a:r>
              <a:rPr lang="ja-JP" altLang="zh-CN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が含まれると考えられる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．</a:t>
            </a:r>
            <a:endParaRPr lang="ja-JP" altLang="zh-CN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zh-CN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3970" y="2109470"/>
            <a:ext cx="1797050" cy="360997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60385" y="2109470"/>
            <a:ext cx="1797050" cy="360997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58070" y="2109470"/>
            <a:ext cx="1797050" cy="3609975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結果画像は予想通りに得られた</a:t>
            </a:r>
            <a:r>
              <a:rPr lang="ja-JP" altLang="en-US" sz="1600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．</a:t>
            </a: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sz="1600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5" name="图片 34" descr="arrow_down_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060000" flipH="1">
            <a:off x="4310380" y="3959860"/>
            <a:ext cx="172085" cy="556895"/>
          </a:xfrm>
          <a:prstGeom prst="rect">
            <a:avLst/>
          </a:prstGeom>
        </p:spPr>
      </p:pic>
      <p:pic>
        <p:nvPicPr>
          <p:cNvPr id="50" name="图片 49" descr="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095" y="2273935"/>
            <a:ext cx="1573530" cy="1593850"/>
          </a:xfrm>
          <a:prstGeom prst="rect">
            <a:avLst/>
          </a:prstGeom>
        </p:spPr>
      </p:pic>
      <p:pic>
        <p:nvPicPr>
          <p:cNvPr id="55" name="图片 54" descr="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670" y="2273935"/>
            <a:ext cx="1555115" cy="1575435"/>
          </a:xfrm>
          <a:prstGeom prst="rect">
            <a:avLst/>
          </a:prstGeom>
        </p:spPr>
      </p:pic>
      <p:sp>
        <p:nvSpPr>
          <p:cNvPr id="11" name="TextBox 507"/>
          <p:cNvSpPr txBox="1"/>
          <p:nvPr/>
        </p:nvSpPr>
        <p:spPr>
          <a:xfrm>
            <a:off x="276860" y="257175"/>
            <a:ext cx="1092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各種類の画像処理方法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9</a:t>
            </a:r>
            <a:endParaRPr lang="en-US" altLang="ja-JP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6" grpId="1" animBg="1"/>
      <p:bldP spid="39" grpId="0" bldLvl="0" animBg="1"/>
      <p:bldP spid="39" grpId="1" animBg="1"/>
      <p:bldP spid="40" grpId="0" bldLvl="0" animBg="1"/>
      <p:bldP spid="40" grpId="1" animBg="1"/>
      <p:bldP spid="41" grpId="0" bldLvl="0" animBg="1"/>
      <p:bldP spid="41" grpId="1" animBg="1"/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  <p:bldP spid="10" grpId="0" bldLvl="0" animBg="1"/>
      <p:bldP spid="10" grpId="1" animBg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07"/>
          <p:cNvSpPr txBox="1"/>
          <p:nvPr/>
        </p:nvSpPr>
        <p:spPr>
          <a:xfrm>
            <a:off x="280670" y="441325"/>
            <a:ext cx="11630025" cy="549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各画像処理方法に対しての補足説明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</a:t>
            </a:r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その</a:t>
            </a:r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1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　</a:t>
            </a:r>
            <a:endParaRPr lang="en-US" altLang="ja-JP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16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1810" y="1543050"/>
            <a:ext cx="3503295" cy="5162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01. Gaussian Blur 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(Stat-3)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2255520"/>
            <a:ext cx="11116945" cy="3115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36" grpId="0" bldLvl="0" animBg="1"/>
      <p:bldP spid="3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17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8990" y="1660525"/>
            <a:ext cx="5741670" cy="5162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ぼかし処理が</a:t>
            </a: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Canny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エッジ検出をより安定させる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理由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8990" y="2522220"/>
            <a:ext cx="3231515" cy="228092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Canny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の主な手順</a:t>
            </a:r>
            <a:r>
              <a:rPr lang="zh-CN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①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. 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グレースケール変換</a:t>
            </a:r>
            <a:endParaRPr lang="ja-JP" altLang="en-US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②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. </a:t>
            </a:r>
            <a:r>
              <a:rPr lang="ja-JP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平滑化処理</a:t>
            </a:r>
            <a:endParaRPr lang="ja-JP" altLang="zh-CN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③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. 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強度勾配の計算</a:t>
            </a:r>
            <a:endParaRPr lang="ja-JP" altLang="en-US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ja-JP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④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. 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非極大抑制</a:t>
            </a:r>
            <a:endParaRPr lang="ja-JP" altLang="en-US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⑤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. 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ヒステリンス閾値処理</a:t>
            </a:r>
            <a:endParaRPr lang="ja-JP" altLang="en-US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31055" y="2522220"/>
            <a:ext cx="4627880" cy="22815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ぼかし処理の理由</a:t>
            </a:r>
            <a:r>
              <a:rPr lang="zh-CN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Canny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エッジ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検出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では，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画像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の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勾配（微分）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を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求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めるステップがありますが，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微分演算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はノイズに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敏感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です．ぼかしを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行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うことで，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急激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な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変化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を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滑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らかにし，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微分計算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が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安定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します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．</a:t>
            </a:r>
            <a:endParaRPr lang="ja-JP" altLang="en-US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" name="TextBox 507"/>
          <p:cNvSpPr txBox="1"/>
          <p:nvPr/>
        </p:nvSpPr>
        <p:spPr>
          <a:xfrm>
            <a:off x="280670" y="441325"/>
            <a:ext cx="11630025" cy="549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各画像処理方法に対しての補足説明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</a:t>
            </a:r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その</a:t>
            </a:r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2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　</a:t>
            </a:r>
            <a:endParaRPr lang="en-US" altLang="ja-JP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6" grpId="1" animBg="1"/>
      <p:bldP spid="7" grpId="0" bldLvl="0" animBg="1"/>
      <p:bldP spid="7" grpId="1" animBg="1"/>
      <p:bldP spid="8" grpId="0" bldLvl="0" animBg="1"/>
      <p:bldP spid="8" grpId="1" animBg="1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18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pic>
        <p:nvPicPr>
          <p:cNvPr id="12" name="图片 11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10" y="2239010"/>
            <a:ext cx="1555115" cy="1574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2045" y="4127500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Stat-03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945" y="5058410"/>
            <a:ext cx="7223760" cy="5638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85945" y="4417060"/>
            <a:ext cx="183007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採用されない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85945" y="1658620"/>
            <a:ext cx="183007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採用される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8" name="图片 37" descr="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15" y="2239010"/>
            <a:ext cx="1554480" cy="1574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91000" y="1492885"/>
            <a:ext cx="2527935" cy="253619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solidFill>
                  <a:sysClr val="windowText" lastClr="000000"/>
                </a:solidFill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solidFill>
                  <a:sysClr val="windowText" lastClr="000000"/>
                </a:solidFill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91000" y="4232910"/>
            <a:ext cx="7526655" cy="149479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solidFill>
                  <a:sysClr val="windowText" lastClr="000000"/>
                </a:solidFill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solidFill>
                  <a:sysClr val="windowText" lastClr="000000"/>
                </a:solidFill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5" name="图片 34" descr="arrow_down_p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60000" flipH="1">
            <a:off x="3152775" y="2139315"/>
            <a:ext cx="384175" cy="1243330"/>
          </a:xfrm>
          <a:prstGeom prst="rect">
            <a:avLst/>
          </a:prstGeom>
        </p:spPr>
      </p:pic>
      <p:pic>
        <p:nvPicPr>
          <p:cNvPr id="16" name="图片 15" descr="arrow_down_p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80000" flipH="1">
            <a:off x="3010535" y="3438525"/>
            <a:ext cx="476250" cy="15100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27355" y="848995"/>
            <a:ext cx="3503295" cy="5162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01. Gaussian Blur 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(Stat-3)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" name="TextBox 507"/>
          <p:cNvSpPr txBox="1"/>
          <p:nvPr/>
        </p:nvSpPr>
        <p:spPr>
          <a:xfrm>
            <a:off x="280670" y="300355"/>
            <a:ext cx="11630025" cy="549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各画像処理方法に対しての補足説明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</a:t>
            </a:r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その</a:t>
            </a:r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3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　</a:t>
            </a:r>
            <a:endParaRPr lang="en-US" altLang="ja-JP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10" grpId="0" bldLvl="0" animBg="1"/>
      <p:bldP spid="10" grpId="1" animBg="1"/>
      <p:bldP spid="11" grpId="0" bldLvl="0" animBg="1"/>
      <p:bldP spid="11" grpId="1" animBg="1"/>
      <p:bldP spid="14" grpId="0" bldLvl="0" animBg="1"/>
      <p:bldP spid="14" grpId="1" animBg="1"/>
      <p:bldP spid="15" grpId="0" bldLvl="0" animBg="1"/>
      <p:bldP spid="15" grpId="1" animBg="1"/>
      <p:bldP spid="17" grpId="0" bldLvl="0" animBg="1"/>
      <p:bldP spid="17" grpId="1" animBg="1"/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19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18565" y="1106805"/>
            <a:ext cx="3082925" cy="5162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02. Median Blur (Stat-5)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8565" y="1962785"/>
            <a:ext cx="7734300" cy="3333750"/>
          </a:xfrm>
          <a:prstGeom prst="rect">
            <a:avLst/>
          </a:prstGeom>
        </p:spPr>
      </p:pic>
      <p:sp>
        <p:nvSpPr>
          <p:cNvPr id="3" name="TextBox 507"/>
          <p:cNvSpPr txBox="1"/>
          <p:nvPr/>
        </p:nvSpPr>
        <p:spPr>
          <a:xfrm>
            <a:off x="280670" y="300355"/>
            <a:ext cx="11630025" cy="549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各画像処理方法に対しての補足説明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</a:t>
            </a:r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その</a:t>
            </a:r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4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　</a:t>
            </a:r>
            <a:endParaRPr lang="en-US" altLang="ja-JP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6" grpId="1" animBg="1"/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2"/>
          <p:cNvSpPr/>
          <p:nvPr/>
        </p:nvSpPr>
        <p:spPr>
          <a:xfrm>
            <a:off x="11616212" y="5273377"/>
            <a:ext cx="575788" cy="1584623"/>
          </a:xfrm>
          <a:prstGeom prst="rect">
            <a:avLst/>
          </a:pr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6219190" y="3425825"/>
            <a:ext cx="4792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①</a:t>
            </a:r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変状の種類と特徴分類表</a:t>
            </a:r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---P3</a:t>
            </a:r>
            <a:endParaRPr lang="en-US" altLang="zh-CN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56" name="Title 1"/>
          <p:cNvSpPr txBox="1"/>
          <p:nvPr/>
        </p:nvSpPr>
        <p:spPr>
          <a:xfrm>
            <a:off x="647065" y="1478280"/>
            <a:ext cx="10537825" cy="102489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錠剤画像の変状検出タスクにおける変状の分類と</a:t>
            </a:r>
            <a:r>
              <a:rPr lang="ja-JP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画像処理方法</a:t>
            </a:r>
            <a:endParaRPr lang="ja-JP" altLang="en-US" sz="3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58" name="Rectangle 12"/>
          <p:cNvSpPr/>
          <p:nvPr/>
        </p:nvSpPr>
        <p:spPr>
          <a:xfrm>
            <a:off x="5295900" y="0"/>
            <a:ext cx="1600200" cy="1397000"/>
          </a:xfrm>
          <a:prstGeom prst="rect">
            <a:avLst/>
          </a:pr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7" t="41722" r="23988"/>
          <a:stretch>
            <a:fillRect/>
          </a:stretch>
        </p:blipFill>
        <p:spPr>
          <a:xfrm>
            <a:off x="1766886" y="3121134"/>
            <a:ext cx="2808602" cy="1306777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263640" y="4296410"/>
            <a:ext cx="5684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②</a:t>
            </a:r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画像処理方法と</a:t>
            </a:r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GA</a:t>
            </a:r>
            <a:r>
              <a:rPr lang="ja-JP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アルゴリズム</a:t>
            </a:r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---P5</a:t>
            </a:r>
            <a:endParaRPr lang="ja-JP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cxnSp>
        <p:nvCxnSpPr>
          <p:cNvPr id="49" name="直接连接符 48"/>
          <p:cNvCxnSpPr/>
          <p:nvPr>
            <p:custDataLst>
              <p:tags r:id="rId5"/>
            </p:custDataLst>
          </p:nvPr>
        </p:nvCxnSpPr>
        <p:spPr>
          <a:xfrm>
            <a:off x="6263600" y="3977911"/>
            <a:ext cx="4029710" cy="15240"/>
          </a:xfrm>
          <a:prstGeom prst="line">
            <a:avLst/>
          </a:prstGeom>
          <a:ln w="12700">
            <a:solidFill>
              <a:srgbClr val="3E5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6219150" y="4911361"/>
            <a:ext cx="4029710" cy="15240"/>
          </a:xfrm>
          <a:prstGeom prst="line">
            <a:avLst/>
          </a:prstGeom>
          <a:ln w="12700">
            <a:solidFill>
              <a:srgbClr val="3E5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08647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02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086475" y="2657475"/>
            <a:ext cx="982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zh-CN" sz="28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目次</a:t>
            </a:r>
            <a:endParaRPr lang="ja-JP" altLang="zh-CN" sz="28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6" grpId="0"/>
      <p:bldP spid="56" grpId="0"/>
      <p:bldP spid="58" grpId="0" bldLvl="0" animBg="1"/>
      <p:bldP spid="9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07"/>
          <p:cNvSpPr txBox="1"/>
          <p:nvPr/>
        </p:nvSpPr>
        <p:spPr>
          <a:xfrm>
            <a:off x="316230" y="266065"/>
            <a:ext cx="11502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GA</a:t>
            </a:r>
            <a:r>
              <a:rPr lang="ja-JP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による最適化実験</a:t>
            </a:r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1</a:t>
            </a:r>
            <a:endParaRPr lang="en-US" altLang="ja-JP" sz="28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20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00685" y="849630"/>
            <a:ext cx="4058920" cy="5162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画像処理方法から抽出した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決定変数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685" y="3575050"/>
            <a:ext cx="7605395" cy="118935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実験状況</a:t>
            </a:r>
            <a:r>
              <a:rPr lang="zh-CN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endParaRPr lang="zh-CN" altLang="ja-JP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ja-JP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世代数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100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個体数</a:t>
            </a:r>
            <a:r>
              <a:rPr lang="zh-CN" altLang="ja-JP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100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</a:t>
            </a:r>
            <a:r>
              <a:rPr lang="ja-JP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交叉率</a:t>
            </a:r>
            <a:r>
              <a:rPr lang="zh-CN" altLang="ja-JP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0.8</a:t>
            </a:r>
            <a:r>
              <a:rPr lang="zh-CN" altLang="en-US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</a:t>
            </a:r>
            <a:r>
              <a:rPr lang="ja-JP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突然変異率</a:t>
            </a:r>
            <a:r>
              <a:rPr lang="zh-CN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0.05,</a:t>
            </a:r>
            <a:r>
              <a:rPr lang="zh-CN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          </a:t>
            </a:r>
            <a:r>
              <a:rPr lang="ja-JP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染色体のビット数</a:t>
            </a:r>
            <a:r>
              <a:rPr lang="zh-CN" altLang="ja-JP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zh-CN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28</a:t>
            </a:r>
            <a:endParaRPr lang="ja-JP" altLang="en-US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5478145"/>
            <a:ext cx="6224905" cy="860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4876165"/>
            <a:ext cx="7605395" cy="49022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GaussianBlur</a:t>
            </a:r>
            <a:r>
              <a:rPr lang="ja-JP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と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MedianBlur</a:t>
            </a:r>
            <a:r>
              <a:rPr lang="ja-JP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の必要性を検証するために行った分類実験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" y="1417955"/>
            <a:ext cx="11043285" cy="210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36" grpId="0" bldLvl="0" animBg="1"/>
      <p:bldP spid="36" grpId="1" animBg="1"/>
      <p:bldP spid="5" grpId="0" bldLvl="0" animBg="1"/>
      <p:bldP spid="5" grpId="1" animBg="1"/>
      <p:bldP spid="9" grpId="0" bldLvl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21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1805" y="885825"/>
            <a:ext cx="969645" cy="54927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Set-01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8" name="图片 7" descr="imgs_f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4105" y="1437640"/>
            <a:ext cx="3977005" cy="1342390"/>
          </a:xfrm>
          <a:prstGeom prst="rect">
            <a:avLst/>
          </a:prstGeom>
        </p:spPr>
      </p:pic>
      <p:pic>
        <p:nvPicPr>
          <p:cNvPr id="9" name="图片 8" descr="oriImg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85" y="1437640"/>
            <a:ext cx="1327150" cy="1344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84450" y="5909945"/>
            <a:ext cx="895985" cy="54927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源画像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79995" y="5951220"/>
            <a:ext cx="110363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教師画像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06180" y="5951220"/>
            <a:ext cx="135255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マスク画像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12535" y="5951220"/>
            <a:ext cx="11099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結果画像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1690" y="1871980"/>
            <a:ext cx="1029335" cy="54927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Stat-00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1690" y="3357245"/>
            <a:ext cx="1029335" cy="54927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Stat-01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20" name="图片 19" descr="oriImg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85" y="2962275"/>
            <a:ext cx="1327150" cy="1344930"/>
          </a:xfrm>
          <a:prstGeom prst="rect">
            <a:avLst/>
          </a:prstGeom>
        </p:spPr>
      </p:pic>
      <p:pic>
        <p:nvPicPr>
          <p:cNvPr id="21" name="图片 20" descr="imgs_fin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05" y="2959735"/>
            <a:ext cx="3985260" cy="1345565"/>
          </a:xfrm>
          <a:prstGeom prst="rect">
            <a:avLst/>
          </a:prstGeom>
        </p:spPr>
      </p:pic>
      <p:pic>
        <p:nvPicPr>
          <p:cNvPr id="22" name="图片 21" descr="oriImg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85" y="4486910"/>
            <a:ext cx="1327150" cy="13449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21690" y="4881880"/>
            <a:ext cx="1029335" cy="54927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Stat-10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24" name="图片 23" descr="imgs_fin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05" y="4485005"/>
            <a:ext cx="3985260" cy="1346200"/>
          </a:xfrm>
          <a:prstGeom prst="rect">
            <a:avLst/>
          </a:prstGeom>
        </p:spPr>
      </p:pic>
      <p:sp>
        <p:nvSpPr>
          <p:cNvPr id="3" name="TextBox 507"/>
          <p:cNvSpPr txBox="1"/>
          <p:nvPr/>
        </p:nvSpPr>
        <p:spPr>
          <a:xfrm>
            <a:off x="344805" y="267970"/>
            <a:ext cx="11502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GA</a:t>
            </a:r>
            <a:r>
              <a:rPr lang="ja-JP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による最適化実験</a:t>
            </a:r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2</a:t>
            </a:r>
            <a:endParaRPr lang="en-US" altLang="ja-JP" sz="28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10" grpId="0" bldLvl="0" animBg="1"/>
      <p:bldP spid="10" grpId="1" animBg="1"/>
      <p:bldP spid="14" grpId="0" bldLvl="0" animBg="1"/>
      <p:bldP spid="14" grpId="1" animBg="1"/>
      <p:bldP spid="16" grpId="0" bldLvl="0" animBg="1"/>
      <p:bldP spid="16" grpId="1" animBg="1"/>
      <p:bldP spid="17" grpId="0" bldLvl="0" animBg="1"/>
      <p:bldP spid="17" grpId="1" animBg="1"/>
      <p:bldP spid="18" grpId="0" bldLvl="0" animBg="1"/>
      <p:bldP spid="18" grpId="1" animBg="1"/>
      <p:bldP spid="19" grpId="0" bldLvl="0" animBg="1"/>
      <p:bldP spid="19" grpId="1" animBg="1"/>
      <p:bldP spid="23" grpId="0" bldLvl="0" animBg="1"/>
      <p:bldP spid="23" grpId="1" animBg="1"/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11441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22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1805" y="885825"/>
            <a:ext cx="969645" cy="54927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Set-01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9" name="图片 8" descr="oriImg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9185" y="1437640"/>
            <a:ext cx="1327150" cy="1344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5560" y="2879725"/>
            <a:ext cx="895985" cy="54927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源画像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71105" y="2921000"/>
            <a:ext cx="110363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教師画像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97290" y="2921000"/>
            <a:ext cx="135255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マスク画像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03645" y="2921000"/>
            <a:ext cx="11099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結果画像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1690" y="1871980"/>
            <a:ext cx="1029335" cy="54927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Stat-11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" name="图片 3" descr="imgs_fin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415" y="1437640"/>
            <a:ext cx="3983990" cy="1344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1345" y="5139690"/>
            <a:ext cx="2380615" cy="47117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パラメータセット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1345" y="4474210"/>
            <a:ext cx="3217545" cy="54927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適応度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(f1_value): </a:t>
            </a:r>
            <a:r>
              <a:rPr lang="en-US" altLang="ja-JP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0.9051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" y="5805170"/>
            <a:ext cx="11174095" cy="494665"/>
          </a:xfrm>
          <a:prstGeom prst="rect">
            <a:avLst/>
          </a:prstGeom>
        </p:spPr>
      </p:pic>
      <p:sp>
        <p:nvSpPr>
          <p:cNvPr id="8" name="TextBox 507"/>
          <p:cNvSpPr txBox="1"/>
          <p:nvPr/>
        </p:nvSpPr>
        <p:spPr>
          <a:xfrm>
            <a:off x="344805" y="267970"/>
            <a:ext cx="11502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GA</a:t>
            </a:r>
            <a:r>
              <a:rPr lang="ja-JP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による最適化実験</a:t>
            </a:r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3</a:t>
            </a:r>
            <a:endParaRPr lang="en-US" altLang="ja-JP" sz="28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8790" y="3808730"/>
            <a:ext cx="2334895" cy="54927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Stat-11</a:t>
            </a:r>
            <a:r>
              <a:rPr 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による結果</a:t>
            </a: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10" grpId="0" bldLvl="0" animBg="1"/>
      <p:bldP spid="10" grpId="1" animBg="1"/>
      <p:bldP spid="14" grpId="0" bldLvl="0" animBg="1"/>
      <p:bldP spid="14" grpId="1" animBg="1"/>
      <p:bldP spid="16" grpId="0" bldLvl="0" animBg="1"/>
      <p:bldP spid="16" grpId="1" animBg="1"/>
      <p:bldP spid="17" grpId="0" bldLvl="0" animBg="1"/>
      <p:bldP spid="17" grpId="1" animBg="1"/>
      <p:bldP spid="18" grpId="0" bldLvl="0" animBg="1"/>
      <p:bldP spid="18" grpId="1" animBg="1"/>
      <p:bldP spid="5" grpId="0" bldLvl="0" animBg="1"/>
      <p:bldP spid="5" grpId="1" animBg="1"/>
      <p:bldP spid="6" grpId="0" bldLvl="0" animBg="1"/>
      <p:bldP spid="6" grpId="1" animBg="1"/>
      <p:bldP spid="8" grpId="0"/>
      <p:bldP spid="8" grpId="1"/>
      <p:bldP spid="11" grpId="0" bldLvl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4"/>
          <p:cNvSpPr/>
          <p:nvPr/>
        </p:nvSpPr>
        <p:spPr>
          <a:xfrm>
            <a:off x="431800" y="795759"/>
            <a:ext cx="11440160" cy="550032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cxnSp>
        <p:nvCxnSpPr>
          <p:cNvPr id="20" name="直线连接符 10"/>
          <p:cNvCxnSpPr/>
          <p:nvPr/>
        </p:nvCxnSpPr>
        <p:spPr>
          <a:xfrm>
            <a:off x="2495832" y="4176735"/>
            <a:ext cx="6661150" cy="19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2"/>
          <p:cNvSpPr/>
          <p:nvPr/>
        </p:nvSpPr>
        <p:spPr>
          <a:xfrm>
            <a:off x="5295900" y="0"/>
            <a:ext cx="1600200" cy="1397000"/>
          </a:xfrm>
          <a:prstGeom prst="rect">
            <a:avLst/>
          </a:pr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1" name="Freeform: Shape 24"/>
          <p:cNvSpPr/>
          <p:nvPr/>
        </p:nvSpPr>
        <p:spPr>
          <a:xfrm>
            <a:off x="-659267" y="4678453"/>
            <a:ext cx="2182134" cy="671873"/>
          </a:xfrm>
          <a:custGeom>
            <a:avLst/>
            <a:gdLst>
              <a:gd name="connsiteX0" fmla="*/ 1165081 w 7567987"/>
              <a:gd name="connsiteY0" fmla="*/ 0 h 2330162"/>
              <a:gd name="connsiteX1" fmla="*/ 2330162 w 7567987"/>
              <a:gd name="connsiteY1" fmla="*/ 1165081 h 2330162"/>
              <a:gd name="connsiteX2" fmla="*/ 2327544 w 7567987"/>
              <a:gd name="connsiteY2" fmla="*/ 1165081 h 2330162"/>
              <a:gd name="connsiteX3" fmla="*/ 2910085 w 7567987"/>
              <a:gd name="connsiteY3" fmla="*/ 1747622 h 2330162"/>
              <a:gd name="connsiteX4" fmla="*/ 3492626 w 7567987"/>
              <a:gd name="connsiteY4" fmla="*/ 1165081 h 2330162"/>
              <a:gd name="connsiteX5" fmla="*/ 3492822 w 7567987"/>
              <a:gd name="connsiteY5" fmla="*/ 1165081 h 2330162"/>
              <a:gd name="connsiteX6" fmla="*/ 4657903 w 7567987"/>
              <a:gd name="connsiteY6" fmla="*/ 0 h 2330162"/>
              <a:gd name="connsiteX7" fmla="*/ 5822983 w 7567987"/>
              <a:gd name="connsiteY7" fmla="*/ 1165081 h 2330162"/>
              <a:gd name="connsiteX8" fmla="*/ 5820367 w 7567987"/>
              <a:gd name="connsiteY8" fmla="*/ 1165081 h 2330162"/>
              <a:gd name="connsiteX9" fmla="*/ 6402907 w 7567987"/>
              <a:gd name="connsiteY9" fmla="*/ 1747622 h 2330162"/>
              <a:gd name="connsiteX10" fmla="*/ 6985447 w 7567987"/>
              <a:gd name="connsiteY10" fmla="*/ 1165081 h 2330162"/>
              <a:gd name="connsiteX11" fmla="*/ 7567987 w 7567987"/>
              <a:gd name="connsiteY11" fmla="*/ 1165081 h 2330162"/>
              <a:gd name="connsiteX12" fmla="*/ 6402907 w 7567987"/>
              <a:gd name="connsiteY12" fmla="*/ 2330162 h 2330162"/>
              <a:gd name="connsiteX13" fmla="*/ 5237827 w 7567987"/>
              <a:gd name="connsiteY13" fmla="*/ 1165081 h 2330162"/>
              <a:gd name="connsiteX14" fmla="*/ 5240443 w 7567987"/>
              <a:gd name="connsiteY14" fmla="*/ 1165081 h 2330162"/>
              <a:gd name="connsiteX15" fmla="*/ 4657903 w 7567987"/>
              <a:gd name="connsiteY15" fmla="*/ 582540 h 2330162"/>
              <a:gd name="connsiteX16" fmla="*/ 4075362 w 7567987"/>
              <a:gd name="connsiteY16" fmla="*/ 1165081 h 2330162"/>
              <a:gd name="connsiteX17" fmla="*/ 4075166 w 7567987"/>
              <a:gd name="connsiteY17" fmla="*/ 1165081 h 2330162"/>
              <a:gd name="connsiteX18" fmla="*/ 2910085 w 7567987"/>
              <a:gd name="connsiteY18" fmla="*/ 2330162 h 2330162"/>
              <a:gd name="connsiteX19" fmla="*/ 1745004 w 7567987"/>
              <a:gd name="connsiteY19" fmla="*/ 1165081 h 2330162"/>
              <a:gd name="connsiteX20" fmla="*/ 1747622 w 7567987"/>
              <a:gd name="connsiteY20" fmla="*/ 1165081 h 2330162"/>
              <a:gd name="connsiteX21" fmla="*/ 1165081 w 7567987"/>
              <a:gd name="connsiteY21" fmla="*/ 582540 h 2330162"/>
              <a:gd name="connsiteX22" fmla="*/ 582540 w 7567987"/>
              <a:gd name="connsiteY22" fmla="*/ 1165081 h 2330162"/>
              <a:gd name="connsiteX23" fmla="*/ 0 w 7567987"/>
              <a:gd name="connsiteY23" fmla="*/ 1165081 h 2330162"/>
              <a:gd name="connsiteX24" fmla="*/ 1165081 w 7567987"/>
              <a:gd name="connsiteY24" fmla="*/ 0 h 233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67987" h="2330162">
                <a:moveTo>
                  <a:pt x="1165081" y="0"/>
                </a:moveTo>
                <a:cubicBezTo>
                  <a:pt x="1808537" y="0"/>
                  <a:pt x="2330162" y="521625"/>
                  <a:pt x="2330162" y="1165081"/>
                </a:cubicBezTo>
                <a:lnTo>
                  <a:pt x="2327544" y="1165081"/>
                </a:lnTo>
                <a:cubicBezTo>
                  <a:pt x="2327544" y="1486810"/>
                  <a:pt x="2588356" y="1747622"/>
                  <a:pt x="2910085" y="1747622"/>
                </a:cubicBezTo>
                <a:cubicBezTo>
                  <a:pt x="3231814" y="1747622"/>
                  <a:pt x="3492626" y="1486810"/>
                  <a:pt x="3492626" y="1165081"/>
                </a:cubicBezTo>
                <a:lnTo>
                  <a:pt x="3492822" y="1165081"/>
                </a:lnTo>
                <a:cubicBezTo>
                  <a:pt x="3492822" y="521625"/>
                  <a:pt x="4014447" y="0"/>
                  <a:pt x="4657903" y="0"/>
                </a:cubicBezTo>
                <a:cubicBezTo>
                  <a:pt x="5301359" y="0"/>
                  <a:pt x="5822983" y="521625"/>
                  <a:pt x="5822983" y="1165081"/>
                </a:cubicBezTo>
                <a:lnTo>
                  <a:pt x="5820367" y="1165081"/>
                </a:lnTo>
                <a:cubicBezTo>
                  <a:pt x="5820367" y="1486810"/>
                  <a:pt x="6081179" y="1747622"/>
                  <a:pt x="6402907" y="1747622"/>
                </a:cubicBezTo>
                <a:cubicBezTo>
                  <a:pt x="6724635" y="1747622"/>
                  <a:pt x="6985447" y="1486810"/>
                  <a:pt x="6985447" y="1165081"/>
                </a:cubicBezTo>
                <a:lnTo>
                  <a:pt x="7567987" y="1165081"/>
                </a:lnTo>
                <a:cubicBezTo>
                  <a:pt x="7567987" y="1808537"/>
                  <a:pt x="7046363" y="2330162"/>
                  <a:pt x="6402907" y="2330162"/>
                </a:cubicBezTo>
                <a:cubicBezTo>
                  <a:pt x="5759451" y="2330162"/>
                  <a:pt x="5237827" y="1808537"/>
                  <a:pt x="5237827" y="1165081"/>
                </a:cubicBezTo>
                <a:lnTo>
                  <a:pt x="5240443" y="1165081"/>
                </a:lnTo>
                <a:cubicBezTo>
                  <a:pt x="5240443" y="843352"/>
                  <a:pt x="4979631" y="582540"/>
                  <a:pt x="4657903" y="582540"/>
                </a:cubicBezTo>
                <a:cubicBezTo>
                  <a:pt x="4336174" y="582540"/>
                  <a:pt x="4075362" y="843352"/>
                  <a:pt x="4075362" y="1165081"/>
                </a:cubicBezTo>
                <a:lnTo>
                  <a:pt x="4075166" y="1165081"/>
                </a:lnTo>
                <a:cubicBezTo>
                  <a:pt x="4075166" y="1808537"/>
                  <a:pt x="3553541" y="2330162"/>
                  <a:pt x="2910085" y="2330162"/>
                </a:cubicBezTo>
                <a:cubicBezTo>
                  <a:pt x="2266629" y="2330162"/>
                  <a:pt x="1745004" y="1808537"/>
                  <a:pt x="1745004" y="1165081"/>
                </a:cubicBezTo>
                <a:lnTo>
                  <a:pt x="1747622" y="1165081"/>
                </a:lnTo>
                <a:cubicBezTo>
                  <a:pt x="1747622" y="843352"/>
                  <a:pt x="1486810" y="582540"/>
                  <a:pt x="1165081" y="582540"/>
                </a:cubicBezTo>
                <a:cubicBezTo>
                  <a:pt x="843352" y="582540"/>
                  <a:pt x="582540" y="843352"/>
                  <a:pt x="582540" y="1165081"/>
                </a:cubicBezTo>
                <a:lnTo>
                  <a:pt x="0" y="1165081"/>
                </a:lnTo>
                <a:cubicBezTo>
                  <a:pt x="0" y="521625"/>
                  <a:pt x="521625" y="0"/>
                  <a:pt x="1165081" y="0"/>
                </a:cubicBezTo>
                <a:close/>
              </a:path>
            </a:pathLst>
          </a:cu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2" name="Freeform: Shape 24"/>
          <p:cNvSpPr/>
          <p:nvPr/>
        </p:nvSpPr>
        <p:spPr>
          <a:xfrm>
            <a:off x="10784430" y="2219856"/>
            <a:ext cx="2182134" cy="671873"/>
          </a:xfrm>
          <a:custGeom>
            <a:avLst/>
            <a:gdLst>
              <a:gd name="connsiteX0" fmla="*/ 1165081 w 7567987"/>
              <a:gd name="connsiteY0" fmla="*/ 0 h 2330162"/>
              <a:gd name="connsiteX1" fmla="*/ 2330162 w 7567987"/>
              <a:gd name="connsiteY1" fmla="*/ 1165081 h 2330162"/>
              <a:gd name="connsiteX2" fmla="*/ 2327544 w 7567987"/>
              <a:gd name="connsiteY2" fmla="*/ 1165081 h 2330162"/>
              <a:gd name="connsiteX3" fmla="*/ 2910085 w 7567987"/>
              <a:gd name="connsiteY3" fmla="*/ 1747622 h 2330162"/>
              <a:gd name="connsiteX4" fmla="*/ 3492626 w 7567987"/>
              <a:gd name="connsiteY4" fmla="*/ 1165081 h 2330162"/>
              <a:gd name="connsiteX5" fmla="*/ 3492822 w 7567987"/>
              <a:gd name="connsiteY5" fmla="*/ 1165081 h 2330162"/>
              <a:gd name="connsiteX6" fmla="*/ 4657903 w 7567987"/>
              <a:gd name="connsiteY6" fmla="*/ 0 h 2330162"/>
              <a:gd name="connsiteX7" fmla="*/ 5822983 w 7567987"/>
              <a:gd name="connsiteY7" fmla="*/ 1165081 h 2330162"/>
              <a:gd name="connsiteX8" fmla="*/ 5820367 w 7567987"/>
              <a:gd name="connsiteY8" fmla="*/ 1165081 h 2330162"/>
              <a:gd name="connsiteX9" fmla="*/ 6402907 w 7567987"/>
              <a:gd name="connsiteY9" fmla="*/ 1747622 h 2330162"/>
              <a:gd name="connsiteX10" fmla="*/ 6985447 w 7567987"/>
              <a:gd name="connsiteY10" fmla="*/ 1165081 h 2330162"/>
              <a:gd name="connsiteX11" fmla="*/ 7567987 w 7567987"/>
              <a:gd name="connsiteY11" fmla="*/ 1165081 h 2330162"/>
              <a:gd name="connsiteX12" fmla="*/ 6402907 w 7567987"/>
              <a:gd name="connsiteY12" fmla="*/ 2330162 h 2330162"/>
              <a:gd name="connsiteX13" fmla="*/ 5237827 w 7567987"/>
              <a:gd name="connsiteY13" fmla="*/ 1165081 h 2330162"/>
              <a:gd name="connsiteX14" fmla="*/ 5240443 w 7567987"/>
              <a:gd name="connsiteY14" fmla="*/ 1165081 h 2330162"/>
              <a:gd name="connsiteX15" fmla="*/ 4657903 w 7567987"/>
              <a:gd name="connsiteY15" fmla="*/ 582540 h 2330162"/>
              <a:gd name="connsiteX16" fmla="*/ 4075362 w 7567987"/>
              <a:gd name="connsiteY16" fmla="*/ 1165081 h 2330162"/>
              <a:gd name="connsiteX17" fmla="*/ 4075166 w 7567987"/>
              <a:gd name="connsiteY17" fmla="*/ 1165081 h 2330162"/>
              <a:gd name="connsiteX18" fmla="*/ 2910085 w 7567987"/>
              <a:gd name="connsiteY18" fmla="*/ 2330162 h 2330162"/>
              <a:gd name="connsiteX19" fmla="*/ 1745004 w 7567987"/>
              <a:gd name="connsiteY19" fmla="*/ 1165081 h 2330162"/>
              <a:gd name="connsiteX20" fmla="*/ 1747622 w 7567987"/>
              <a:gd name="connsiteY20" fmla="*/ 1165081 h 2330162"/>
              <a:gd name="connsiteX21" fmla="*/ 1165081 w 7567987"/>
              <a:gd name="connsiteY21" fmla="*/ 582540 h 2330162"/>
              <a:gd name="connsiteX22" fmla="*/ 582540 w 7567987"/>
              <a:gd name="connsiteY22" fmla="*/ 1165081 h 2330162"/>
              <a:gd name="connsiteX23" fmla="*/ 0 w 7567987"/>
              <a:gd name="connsiteY23" fmla="*/ 1165081 h 2330162"/>
              <a:gd name="connsiteX24" fmla="*/ 1165081 w 7567987"/>
              <a:gd name="connsiteY24" fmla="*/ 0 h 233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67987" h="2330162">
                <a:moveTo>
                  <a:pt x="1165081" y="0"/>
                </a:moveTo>
                <a:cubicBezTo>
                  <a:pt x="1808537" y="0"/>
                  <a:pt x="2330162" y="521625"/>
                  <a:pt x="2330162" y="1165081"/>
                </a:cubicBezTo>
                <a:lnTo>
                  <a:pt x="2327544" y="1165081"/>
                </a:lnTo>
                <a:cubicBezTo>
                  <a:pt x="2327544" y="1486810"/>
                  <a:pt x="2588356" y="1747622"/>
                  <a:pt x="2910085" y="1747622"/>
                </a:cubicBezTo>
                <a:cubicBezTo>
                  <a:pt x="3231814" y="1747622"/>
                  <a:pt x="3492626" y="1486810"/>
                  <a:pt x="3492626" y="1165081"/>
                </a:cubicBezTo>
                <a:lnTo>
                  <a:pt x="3492822" y="1165081"/>
                </a:lnTo>
                <a:cubicBezTo>
                  <a:pt x="3492822" y="521625"/>
                  <a:pt x="4014447" y="0"/>
                  <a:pt x="4657903" y="0"/>
                </a:cubicBezTo>
                <a:cubicBezTo>
                  <a:pt x="5301359" y="0"/>
                  <a:pt x="5822983" y="521625"/>
                  <a:pt x="5822983" y="1165081"/>
                </a:cubicBezTo>
                <a:lnTo>
                  <a:pt x="5820367" y="1165081"/>
                </a:lnTo>
                <a:cubicBezTo>
                  <a:pt x="5820367" y="1486810"/>
                  <a:pt x="6081179" y="1747622"/>
                  <a:pt x="6402907" y="1747622"/>
                </a:cubicBezTo>
                <a:cubicBezTo>
                  <a:pt x="6724635" y="1747622"/>
                  <a:pt x="6985447" y="1486810"/>
                  <a:pt x="6985447" y="1165081"/>
                </a:cubicBezTo>
                <a:lnTo>
                  <a:pt x="7567987" y="1165081"/>
                </a:lnTo>
                <a:cubicBezTo>
                  <a:pt x="7567987" y="1808537"/>
                  <a:pt x="7046363" y="2330162"/>
                  <a:pt x="6402907" y="2330162"/>
                </a:cubicBezTo>
                <a:cubicBezTo>
                  <a:pt x="5759451" y="2330162"/>
                  <a:pt x="5237827" y="1808537"/>
                  <a:pt x="5237827" y="1165081"/>
                </a:cubicBezTo>
                <a:lnTo>
                  <a:pt x="5240443" y="1165081"/>
                </a:lnTo>
                <a:cubicBezTo>
                  <a:pt x="5240443" y="843352"/>
                  <a:pt x="4979631" y="582540"/>
                  <a:pt x="4657903" y="582540"/>
                </a:cubicBezTo>
                <a:cubicBezTo>
                  <a:pt x="4336174" y="582540"/>
                  <a:pt x="4075362" y="843352"/>
                  <a:pt x="4075362" y="1165081"/>
                </a:cubicBezTo>
                <a:lnTo>
                  <a:pt x="4075166" y="1165081"/>
                </a:lnTo>
                <a:cubicBezTo>
                  <a:pt x="4075166" y="1808537"/>
                  <a:pt x="3553541" y="2330162"/>
                  <a:pt x="2910085" y="2330162"/>
                </a:cubicBezTo>
                <a:cubicBezTo>
                  <a:pt x="2266629" y="2330162"/>
                  <a:pt x="1745004" y="1808537"/>
                  <a:pt x="1745004" y="1165081"/>
                </a:cubicBezTo>
                <a:lnTo>
                  <a:pt x="1747622" y="1165081"/>
                </a:lnTo>
                <a:cubicBezTo>
                  <a:pt x="1747622" y="843352"/>
                  <a:pt x="1486810" y="582540"/>
                  <a:pt x="1165081" y="582540"/>
                </a:cubicBezTo>
                <a:cubicBezTo>
                  <a:pt x="843352" y="582540"/>
                  <a:pt x="582540" y="843352"/>
                  <a:pt x="582540" y="1165081"/>
                </a:cubicBezTo>
                <a:lnTo>
                  <a:pt x="0" y="1165081"/>
                </a:lnTo>
                <a:cubicBezTo>
                  <a:pt x="0" y="521625"/>
                  <a:pt x="521625" y="0"/>
                  <a:pt x="1165081" y="0"/>
                </a:cubicBezTo>
                <a:close/>
              </a:path>
            </a:pathLst>
          </a:cu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684020" y="2122170"/>
            <a:ext cx="80429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zh-CN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以　上　で　す</a:t>
            </a:r>
            <a:endParaRPr lang="ja-JP" altLang="zh-CN" sz="7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54" name="Google Shape;284;p32"/>
          <p:cNvSpPr/>
          <p:nvPr/>
        </p:nvSpPr>
        <p:spPr>
          <a:xfrm>
            <a:off x="7756839" y="5521809"/>
            <a:ext cx="1859922" cy="441292"/>
          </a:xfrm>
          <a:custGeom>
            <a:avLst/>
            <a:gdLst/>
            <a:ahLst/>
            <a:cxnLst/>
            <a:rect l="l" t="t" r="r" b="b"/>
            <a:pathLst>
              <a:path w="31856" h="8724" extrusionOk="0">
                <a:moveTo>
                  <a:pt x="1" y="0"/>
                </a:moveTo>
                <a:lnTo>
                  <a:pt x="1" y="8724"/>
                </a:lnTo>
                <a:lnTo>
                  <a:pt x="31855" y="8724"/>
                </a:lnTo>
                <a:lnTo>
                  <a:pt x="31855" y="0"/>
                </a:lnTo>
                <a:close/>
              </a:path>
            </a:pathLst>
          </a:cu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zh-CN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報告者</a:t>
            </a:r>
            <a:r>
              <a:rPr lang="zh-CN" altLang="en-US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：潘華東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grpSp>
        <p:nvGrpSpPr>
          <p:cNvPr id="61" name="组合 60"/>
          <p:cNvGrpSpPr/>
          <p:nvPr/>
        </p:nvGrpSpPr>
        <p:grpSpPr>
          <a:xfrm rot="5400000">
            <a:off x="1684180" y="574949"/>
            <a:ext cx="101370" cy="1330760"/>
            <a:chOff x="508216" y="2820579"/>
            <a:chExt cx="196770" cy="2583143"/>
          </a:xfrm>
          <a:solidFill>
            <a:schemeClr val="bg1"/>
          </a:solidFill>
        </p:grpSpPr>
        <p:sp>
          <p:nvSpPr>
            <p:cNvPr id="62" name="椭圆 61"/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/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" name="Synergistically utilize technically sound portals with frictionless chains. Dramatically customize…"/>
          <p:cNvSpPr txBox="1"/>
          <p:nvPr/>
        </p:nvSpPr>
        <p:spPr>
          <a:xfrm>
            <a:off x="608647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zh-CN" sz="2000" kern="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cs typeface="+mn-ea"/>
                <a:sym typeface="+mn-ea"/>
              </a:rPr>
              <a:t>23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/>
      <p:bldP spid="5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接连接符 48"/>
          <p:cNvCxnSpPr/>
          <p:nvPr/>
        </p:nvCxnSpPr>
        <p:spPr>
          <a:xfrm>
            <a:off x="1047710" y="4208416"/>
            <a:ext cx="5765800" cy="5080"/>
          </a:xfrm>
          <a:prstGeom prst="line">
            <a:avLst/>
          </a:prstGeom>
          <a:ln w="12700">
            <a:solidFill>
              <a:srgbClr val="3E5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57550" y="1976472"/>
            <a:ext cx="3586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Part 01</a:t>
            </a:r>
            <a:endParaRPr lang="zh-CN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6" name="TextBox 507"/>
          <p:cNvSpPr txBox="1"/>
          <p:nvPr/>
        </p:nvSpPr>
        <p:spPr>
          <a:xfrm>
            <a:off x="993140" y="3496310"/>
            <a:ext cx="5857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ja-JP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変状の種類と特徴分類表</a:t>
            </a:r>
            <a:endParaRPr lang="ja-JP" altLang="en-US" sz="3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1294758" y="2111495"/>
            <a:ext cx="430887" cy="3132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FASHION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7" name="Rectangle 12"/>
          <p:cNvSpPr/>
          <p:nvPr/>
        </p:nvSpPr>
        <p:spPr>
          <a:xfrm>
            <a:off x="8309561" y="1689359"/>
            <a:ext cx="1992679" cy="1739641"/>
          </a:xfrm>
          <a:prstGeom prst="rect">
            <a:avLst/>
          </a:pr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8" name="Rectangle 12"/>
          <p:cNvSpPr/>
          <p:nvPr/>
        </p:nvSpPr>
        <p:spPr>
          <a:xfrm>
            <a:off x="7197827" y="2808134"/>
            <a:ext cx="1992679" cy="1739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4F81B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插入图片</a:t>
            </a:r>
            <a:endParaRPr lang="en-ID" dirty="0">
              <a:solidFill>
                <a:srgbClr val="4F81B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29397" r="64743" b="45236"/>
          <a:stretch>
            <a:fillRect/>
          </a:stretch>
        </p:blipFill>
        <p:spPr>
          <a:xfrm>
            <a:off x="7197826" y="2808134"/>
            <a:ext cx="1992679" cy="1739641"/>
          </a:xfrm>
          <a:custGeom>
            <a:avLst/>
            <a:gdLst>
              <a:gd name="connsiteX0" fmla="*/ 0 w 1992679"/>
              <a:gd name="connsiteY0" fmla="*/ 0 h 1739641"/>
              <a:gd name="connsiteX1" fmla="*/ 1992679 w 1992679"/>
              <a:gd name="connsiteY1" fmla="*/ 0 h 1739641"/>
              <a:gd name="connsiteX2" fmla="*/ 1992679 w 1992679"/>
              <a:gd name="connsiteY2" fmla="*/ 1739641 h 1739641"/>
              <a:gd name="connsiteX3" fmla="*/ 0 w 1992679"/>
              <a:gd name="connsiteY3" fmla="*/ 1739641 h 1739641"/>
              <a:gd name="connsiteX4" fmla="*/ 0 w 1992679"/>
              <a:gd name="connsiteY4" fmla="*/ 0 h 173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2679" h="1739641">
                <a:moveTo>
                  <a:pt x="0" y="0"/>
                </a:moveTo>
                <a:lnTo>
                  <a:pt x="1992679" y="0"/>
                </a:lnTo>
                <a:lnTo>
                  <a:pt x="1992679" y="1739641"/>
                </a:lnTo>
                <a:lnTo>
                  <a:pt x="0" y="173964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Synergistically utilize technically sound portals with frictionless chains. Dramatically customize…"/>
          <p:cNvSpPr txBox="1"/>
          <p:nvPr/>
        </p:nvSpPr>
        <p:spPr>
          <a:xfrm>
            <a:off x="608647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03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7" grpId="0" bldLvl="0" animBg="1"/>
      <p:bldP spid="1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07"/>
          <p:cNvSpPr txBox="1"/>
          <p:nvPr/>
        </p:nvSpPr>
        <p:spPr>
          <a:xfrm>
            <a:off x="317500" y="383540"/>
            <a:ext cx="5092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変状の種類と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特徴分類表</a:t>
            </a:r>
            <a:endParaRPr lang="ja-JP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" name="Synergistically utilize technically sound portals with frictionless chains. Dramatically customize…"/>
          <p:cNvSpPr txBox="1"/>
          <p:nvPr/>
        </p:nvSpPr>
        <p:spPr>
          <a:xfrm>
            <a:off x="608647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04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9980" y="1081405"/>
            <a:ext cx="208978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変状の特徴</a:t>
            </a: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分類表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9980" y="3937000"/>
            <a:ext cx="90233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説明図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1" name="图片 10" descr="oriImg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980" y="4559300"/>
            <a:ext cx="1231900" cy="1249045"/>
          </a:xfrm>
          <a:prstGeom prst="rect">
            <a:avLst/>
          </a:prstGeom>
        </p:spPr>
      </p:pic>
      <p:pic>
        <p:nvPicPr>
          <p:cNvPr id="12" name="图片 11" descr="oriImg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765" y="4559300"/>
            <a:ext cx="1232535" cy="1249680"/>
          </a:xfrm>
          <a:prstGeom prst="rect">
            <a:avLst/>
          </a:prstGeom>
        </p:spPr>
      </p:pic>
      <p:pic>
        <p:nvPicPr>
          <p:cNvPr id="13" name="图片 12" descr="oriImg_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85" y="4559935"/>
            <a:ext cx="1236345" cy="12534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93190" y="5965190"/>
            <a:ext cx="66611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汚点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99765" y="5965190"/>
            <a:ext cx="117983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マジック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36210" y="5927725"/>
            <a:ext cx="134429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チッピング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95" y="1800860"/>
            <a:ext cx="10010775" cy="192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3" grpId="0" bldLvl="0" animBg="1"/>
      <p:bldP spid="3" grpId="1" animBg="1"/>
      <p:bldP spid="9" grpId="0" bldLvl="0" animBg="1"/>
      <p:bldP spid="9" grpId="1" animBg="1"/>
      <p:bldP spid="14" grpId="0" bldLvl="0" animBg="1"/>
      <p:bldP spid="14" grpId="1" animBg="1"/>
      <p:bldP spid="15" grpId="0" bldLvl="0" animBg="1"/>
      <p:bldP spid="15" grpId="1" animBg="1"/>
      <p:bldP spid="16" grpId="0" bldLvl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接连接符 48"/>
          <p:cNvCxnSpPr/>
          <p:nvPr/>
        </p:nvCxnSpPr>
        <p:spPr>
          <a:xfrm flipV="1">
            <a:off x="549235" y="4213496"/>
            <a:ext cx="6264275" cy="3810"/>
          </a:xfrm>
          <a:prstGeom prst="line">
            <a:avLst/>
          </a:prstGeom>
          <a:ln w="12700">
            <a:solidFill>
              <a:srgbClr val="3E5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57550" y="1976472"/>
            <a:ext cx="35865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Part 02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56" name="TextBox 507"/>
          <p:cNvSpPr txBox="1"/>
          <p:nvPr/>
        </p:nvSpPr>
        <p:spPr>
          <a:xfrm>
            <a:off x="556260" y="3496310"/>
            <a:ext cx="6294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ja-JP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画像処理方法と</a:t>
            </a:r>
            <a:r>
              <a:rPr lang="en-US" altLang="zh-CN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GA</a:t>
            </a:r>
            <a:r>
              <a:rPr lang="ja-JP" altLang="zh-CN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アルゴリズム</a:t>
            </a:r>
            <a:endParaRPr lang="ja-JP" altLang="zh-CN" sz="3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1294758" y="2111495"/>
            <a:ext cx="430887" cy="3132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FASHION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7" name="Rectangle 12"/>
          <p:cNvSpPr/>
          <p:nvPr/>
        </p:nvSpPr>
        <p:spPr>
          <a:xfrm>
            <a:off x="8309561" y="1689359"/>
            <a:ext cx="1992679" cy="1739641"/>
          </a:xfrm>
          <a:prstGeom prst="rect">
            <a:avLst/>
          </a:prstGeom>
          <a:gradFill>
            <a:gsLst>
              <a:gs pos="0">
                <a:srgbClr val="0E58C4"/>
              </a:gs>
              <a:gs pos="100000">
                <a:srgbClr val="3D86F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8" name="Rectangle 12"/>
          <p:cNvSpPr/>
          <p:nvPr/>
        </p:nvSpPr>
        <p:spPr>
          <a:xfrm>
            <a:off x="7197827" y="2808134"/>
            <a:ext cx="1992679" cy="1739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4F81B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插入图片</a:t>
            </a:r>
            <a:endParaRPr lang="en-ID" dirty="0">
              <a:solidFill>
                <a:srgbClr val="4F81B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29397" r="64743" b="45236"/>
          <a:stretch>
            <a:fillRect/>
          </a:stretch>
        </p:blipFill>
        <p:spPr>
          <a:xfrm>
            <a:off x="7197826" y="2808134"/>
            <a:ext cx="1992679" cy="1739641"/>
          </a:xfrm>
          <a:custGeom>
            <a:avLst/>
            <a:gdLst>
              <a:gd name="connsiteX0" fmla="*/ 0 w 1992679"/>
              <a:gd name="connsiteY0" fmla="*/ 0 h 1739641"/>
              <a:gd name="connsiteX1" fmla="*/ 1992679 w 1992679"/>
              <a:gd name="connsiteY1" fmla="*/ 0 h 1739641"/>
              <a:gd name="connsiteX2" fmla="*/ 1992679 w 1992679"/>
              <a:gd name="connsiteY2" fmla="*/ 1739641 h 1739641"/>
              <a:gd name="connsiteX3" fmla="*/ 0 w 1992679"/>
              <a:gd name="connsiteY3" fmla="*/ 1739641 h 1739641"/>
              <a:gd name="connsiteX4" fmla="*/ 0 w 1992679"/>
              <a:gd name="connsiteY4" fmla="*/ 0 h 173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2679" h="1739641">
                <a:moveTo>
                  <a:pt x="0" y="0"/>
                </a:moveTo>
                <a:lnTo>
                  <a:pt x="1992679" y="0"/>
                </a:lnTo>
                <a:lnTo>
                  <a:pt x="1992679" y="1739641"/>
                </a:lnTo>
                <a:lnTo>
                  <a:pt x="0" y="173964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4190365" y="51447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Synergistically utilize technically sound portals with frictionless chains. Dramatically customize…"/>
          <p:cNvSpPr txBox="1"/>
          <p:nvPr/>
        </p:nvSpPr>
        <p:spPr>
          <a:xfrm>
            <a:off x="608647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05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7" grpId="0" bldLvl="0" animBg="1"/>
      <p:bldP spid="1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07"/>
          <p:cNvSpPr txBox="1"/>
          <p:nvPr/>
        </p:nvSpPr>
        <p:spPr>
          <a:xfrm>
            <a:off x="412115" y="332105"/>
            <a:ext cx="10636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各種類の画像処理方法（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Version-1.0: 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汚点・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マジック）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065" y="2784475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汚点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28545" y="1487170"/>
            <a:ext cx="90106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源画像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83355" y="1487170"/>
            <a:ext cx="11099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結果画像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08647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06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700" y="4432935"/>
            <a:ext cx="119824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マジック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2" name="图片 31" descr="oriImg_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9810" y="4098290"/>
            <a:ext cx="1183005" cy="11988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48425" y="1487805"/>
            <a:ext cx="177673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実施した方法</a:t>
            </a:r>
            <a:endParaRPr lang="ja-JP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ja-JP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8" name="图片 17" descr="oriImg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10" y="2447290"/>
            <a:ext cx="1183005" cy="1198880"/>
          </a:xfrm>
          <a:prstGeom prst="rect">
            <a:avLst/>
          </a:prstGeom>
        </p:spPr>
      </p:pic>
      <p:pic>
        <p:nvPicPr>
          <p:cNvPr id="21" name="图片 20" descr="Gen-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355" y="2447290"/>
            <a:ext cx="1195705" cy="1211580"/>
          </a:xfrm>
          <a:prstGeom prst="rect">
            <a:avLst/>
          </a:prstGeom>
        </p:spPr>
      </p:pic>
      <p:pic>
        <p:nvPicPr>
          <p:cNvPr id="24" name="图片 23" descr="Gen-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355" y="4093845"/>
            <a:ext cx="1195705" cy="1210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610" y="2411095"/>
            <a:ext cx="1609725" cy="3219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4" grpId="0" bldLvl="0" animBg="1"/>
      <p:bldP spid="4" grpId="1" animBg="1"/>
      <p:bldP spid="10" grpId="0" bldLvl="0" animBg="1"/>
      <p:bldP spid="10" grpId="1" animBg="1"/>
      <p:bldP spid="15" grpId="0" bldLvl="0" animBg="1"/>
      <p:bldP spid="15" grpId="1" animBg="1"/>
      <p:bldP spid="14" grpId="0" bldLvl="0" animBg="1"/>
      <p:bldP spid="14" grpId="1" animBg="1"/>
      <p:bldP spid="6" grpId="0" bldLvl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07"/>
          <p:cNvSpPr txBox="1"/>
          <p:nvPr/>
        </p:nvSpPr>
        <p:spPr>
          <a:xfrm>
            <a:off x="276860" y="257175"/>
            <a:ext cx="1092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各種類の画像処理方法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1</a:t>
            </a:r>
            <a:endParaRPr lang="en-US" altLang="ja-JP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9445" y="2060575"/>
            <a:ext cx="208978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チッピング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_Set01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10000" y="895350"/>
            <a:ext cx="90106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源画像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29630" y="898525"/>
            <a:ext cx="1216025" cy="504825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教師画像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08647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07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pic>
        <p:nvPicPr>
          <p:cNvPr id="20" name="图片 19" descr="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5995" y="4139565"/>
            <a:ext cx="1490345" cy="1510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445" y="4640580"/>
            <a:ext cx="208978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チッピング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_Set02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6" name="图片 5" descr="oriImg_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630" y="1559560"/>
            <a:ext cx="1489710" cy="1509395"/>
          </a:xfrm>
          <a:prstGeom prst="rect">
            <a:avLst/>
          </a:prstGeom>
        </p:spPr>
      </p:pic>
      <p:pic>
        <p:nvPicPr>
          <p:cNvPr id="8" name="图片 7" descr="tarImg_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40" y="1558925"/>
            <a:ext cx="1490980" cy="1510030"/>
          </a:xfrm>
          <a:prstGeom prst="rect">
            <a:avLst/>
          </a:prstGeom>
        </p:spPr>
      </p:pic>
      <p:pic>
        <p:nvPicPr>
          <p:cNvPr id="9" name="图片 8" descr="tarImg_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105" y="4138930"/>
            <a:ext cx="1491615" cy="1511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64220" y="898525"/>
            <a:ext cx="177673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実施した方法</a:t>
            </a:r>
            <a:endParaRPr lang="ja-JP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ja-JP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1" name="图片 10" descr="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505" y="1464310"/>
            <a:ext cx="1782445" cy="49041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4" grpId="0" bldLvl="0" animBg="1"/>
      <p:bldP spid="4" grpId="1" animBg="1"/>
      <p:bldP spid="10" grpId="0" bldLvl="0" animBg="1"/>
      <p:bldP spid="10" grpId="1" animBg="1"/>
      <p:bldP spid="15" grpId="0" bldLvl="0" animBg="1"/>
      <p:bldP spid="15" grpId="1" animBg="1"/>
      <p:bldP spid="5" grpId="0" bldLvl="0" animBg="1"/>
      <p:bldP spid="5" grpId="1" animBg="1"/>
      <p:bldP spid="3" grpId="0" bldLvl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08647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08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3177540" y="2284730"/>
            <a:ext cx="826135" cy="554355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Sobel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6735" y="919480"/>
            <a:ext cx="208978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チッピング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_Set01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9" name="图片 8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45" y="1774190"/>
            <a:ext cx="1555115" cy="1575435"/>
          </a:xfrm>
          <a:prstGeom prst="rect">
            <a:avLst/>
          </a:prstGeom>
        </p:spPr>
      </p:pic>
      <p:pic>
        <p:nvPicPr>
          <p:cNvPr id="10" name="图片 9" descr="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55" y="1774190"/>
            <a:ext cx="1555115" cy="1575435"/>
          </a:xfrm>
          <a:prstGeom prst="rect">
            <a:avLst/>
          </a:prstGeom>
        </p:spPr>
      </p:pic>
      <p:pic>
        <p:nvPicPr>
          <p:cNvPr id="12" name="图片 11" descr="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365" y="1773555"/>
            <a:ext cx="1555115" cy="1574800"/>
          </a:xfrm>
          <a:prstGeom prst="rect">
            <a:avLst/>
          </a:prstGeom>
        </p:spPr>
      </p:pic>
      <p:pic>
        <p:nvPicPr>
          <p:cNvPr id="13" name="图片 12" descr="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575" y="1773555"/>
            <a:ext cx="1555115" cy="15754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97965" y="3427730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Stat-01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843905" y="2284730"/>
            <a:ext cx="1393825" cy="554355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Threshold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8793480" y="2143760"/>
            <a:ext cx="1381125" cy="833755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Gaussian Blur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66590" y="3427730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Stat-02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35215" y="3427730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Stat-03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366375" y="3427730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Stat-04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8" name="图片 37" descr="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7945" y="4130675"/>
            <a:ext cx="1554480" cy="15748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497965" y="5767705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Stat-05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9"/>
            </p:custDataLst>
          </p:nvPr>
        </p:nvSpPr>
        <p:spPr>
          <a:xfrm>
            <a:off x="173355" y="4500880"/>
            <a:ext cx="1381125" cy="833755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Hough  Circle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2" name="图片 41" descr="right_mo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145" y="5090795"/>
            <a:ext cx="1066800" cy="495300"/>
          </a:xfrm>
          <a:prstGeom prst="rect">
            <a:avLst/>
          </a:prstGeom>
        </p:spPr>
      </p:pic>
      <p:pic>
        <p:nvPicPr>
          <p:cNvPr id="43" name="图片 42" descr="right_mo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4510" y="2733675"/>
            <a:ext cx="1066800" cy="495300"/>
          </a:xfrm>
          <a:prstGeom prst="rect">
            <a:avLst/>
          </a:prstGeom>
        </p:spPr>
      </p:pic>
      <p:pic>
        <p:nvPicPr>
          <p:cNvPr id="44" name="图片 43" descr="right_mo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4085" y="2733675"/>
            <a:ext cx="1066800" cy="495300"/>
          </a:xfrm>
          <a:prstGeom prst="rect">
            <a:avLst/>
          </a:prstGeom>
        </p:spPr>
      </p:pic>
      <p:pic>
        <p:nvPicPr>
          <p:cNvPr id="45" name="图片 44" descr="right_mo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3660" y="2733675"/>
            <a:ext cx="1066800" cy="495300"/>
          </a:xfrm>
          <a:prstGeom prst="rect">
            <a:avLst/>
          </a:prstGeom>
        </p:spPr>
      </p:pic>
      <p:pic>
        <p:nvPicPr>
          <p:cNvPr id="46" name="图片 45" descr="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8155" y="4130675"/>
            <a:ext cx="1555115" cy="157543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4466590" y="5767705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Stat-06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12"/>
            </p:custDataLst>
          </p:nvPr>
        </p:nvSpPr>
        <p:spPr>
          <a:xfrm>
            <a:off x="2961005" y="4536440"/>
            <a:ext cx="1162685" cy="798830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MedianBlur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9" name="图片 48" descr="right_mo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6890" y="5090795"/>
            <a:ext cx="1066800" cy="495300"/>
          </a:xfrm>
          <a:prstGeom prst="rect">
            <a:avLst/>
          </a:prstGeom>
        </p:spPr>
      </p:pic>
      <p:pic>
        <p:nvPicPr>
          <p:cNvPr id="50" name="图片 49" descr="0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0" y="4130675"/>
            <a:ext cx="1573530" cy="15938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7435215" y="5767705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Stat-07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14"/>
            </p:custDataLst>
          </p:nvPr>
        </p:nvSpPr>
        <p:spPr>
          <a:xfrm>
            <a:off x="5911850" y="4558665"/>
            <a:ext cx="1266825" cy="798830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find  Contours</a:t>
            </a:r>
            <a:endParaRPr lang="en-US" altLang="zh-CN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53" name="图片 52" descr="right_mo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7735" y="5113020"/>
            <a:ext cx="1066800" cy="49530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10386060" y="5789930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Stat-08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55" name="图片 54" descr="0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9845" y="4130675"/>
            <a:ext cx="1555115" cy="1575435"/>
          </a:xfrm>
          <a:prstGeom prst="rect">
            <a:avLst/>
          </a:prstGeom>
        </p:spPr>
      </p:pic>
      <p:sp>
        <p:nvSpPr>
          <p:cNvPr id="57" name="文本框 56"/>
          <p:cNvSpPr txBox="1"/>
          <p:nvPr>
            <p:custDataLst>
              <p:tags r:id="rId16"/>
            </p:custDataLst>
          </p:nvPr>
        </p:nvSpPr>
        <p:spPr>
          <a:xfrm>
            <a:off x="8872855" y="4500880"/>
            <a:ext cx="1217295" cy="554355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Noise Removal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58" name="图片 57" descr="right_mo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995" y="5090795"/>
            <a:ext cx="1066800" cy="495300"/>
          </a:xfrm>
          <a:prstGeom prst="rect">
            <a:avLst/>
          </a:prstGeom>
        </p:spPr>
      </p:pic>
      <p:sp>
        <p:nvSpPr>
          <p:cNvPr id="4" name="TextBox 507"/>
          <p:cNvSpPr txBox="1"/>
          <p:nvPr/>
        </p:nvSpPr>
        <p:spPr>
          <a:xfrm>
            <a:off x="276860" y="257175"/>
            <a:ext cx="1092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各種類の画像処理方法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2</a:t>
            </a:r>
            <a:endParaRPr lang="en-US" altLang="ja-JP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4" grpId="1" animBg="1"/>
      <p:bldP spid="3" grpId="0" bldLvl="0" animBg="1"/>
      <p:bldP spid="3" grpId="1" animBg="1"/>
      <p:bldP spid="14" grpId="0" bldLvl="0" animBg="1"/>
      <p:bldP spid="14" grpId="1" animBg="1"/>
      <p:bldP spid="18" grpId="0" bldLvl="0" animBg="1"/>
      <p:bldP spid="18" grpId="1" animBg="1"/>
      <p:bldP spid="20" grpId="0" bldLvl="0" animBg="1"/>
      <p:bldP spid="20" grpId="1" animBg="1"/>
      <p:bldP spid="35" grpId="0" bldLvl="0" animBg="1"/>
      <p:bldP spid="35" grpId="1" animBg="1"/>
      <p:bldP spid="36" grpId="0" bldLvl="0" animBg="1"/>
      <p:bldP spid="36" grpId="1" animBg="1"/>
      <p:bldP spid="37" grpId="0" bldLvl="0" animBg="1"/>
      <p:bldP spid="37" grpId="1" animBg="1"/>
      <p:bldP spid="39" grpId="0" bldLvl="0" animBg="1"/>
      <p:bldP spid="39" grpId="1" animBg="1"/>
      <p:bldP spid="41" grpId="0" bldLvl="0" animBg="1"/>
      <p:bldP spid="41" grpId="1" animBg="1"/>
      <p:bldP spid="47" grpId="0" bldLvl="0" animBg="1"/>
      <p:bldP spid="47" grpId="1" animBg="1"/>
      <p:bldP spid="48" grpId="0" bldLvl="0" animBg="1"/>
      <p:bldP spid="48" grpId="1" animBg="1"/>
      <p:bldP spid="51" grpId="0" bldLvl="0" animBg="1"/>
      <p:bldP spid="51" grpId="1" animBg="1"/>
      <p:bldP spid="52" grpId="0" bldLvl="0" animBg="1"/>
      <p:bldP spid="52" grpId="1" animBg="1"/>
      <p:bldP spid="54" grpId="0" bldLvl="0" animBg="1"/>
      <p:bldP spid="54" grpId="1" animBg="1"/>
      <p:bldP spid="57" grpId="0" bldLvl="0" animBg="1"/>
      <p:bldP spid="57" grpId="1" animBg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nergistically utilize technically sound portals with frictionless chains. Dramatically customize…"/>
          <p:cNvSpPr txBox="1"/>
          <p:nvPr/>
        </p:nvSpPr>
        <p:spPr>
          <a:xfrm>
            <a:off x="6086475" y="6550660"/>
            <a:ext cx="603885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ctr"/>
            <a:r>
              <a:rPr lang="en-US" altLang="ja-JP" sz="2000" dirty="0">
                <a:solidFill>
                  <a:srgbClr val="DCD5CB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09</a:t>
            </a:r>
            <a:endParaRPr lang="en-US" altLang="zh-CN" sz="2000" kern="0" dirty="0">
              <a:solidFill>
                <a:srgbClr val="DCD5CB"/>
              </a:solidFill>
              <a:latin typeface="Microsoft YaHei" panose="020B0503020204020204" charset="-122"/>
              <a:ea typeface="Microsoft YaHei" panose="020B0503020204020204" charset="-122"/>
              <a:cs typeface="+mn-ea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"/>
            </p:custDataLst>
          </p:nvPr>
        </p:nvSpPr>
        <p:spPr>
          <a:xfrm>
            <a:off x="3177540" y="2284730"/>
            <a:ext cx="826135" cy="554355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Sobel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6735" y="919480"/>
            <a:ext cx="2089785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チッピング</a:t>
            </a: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_Set02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97965" y="3427730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Stat-01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5843905" y="2284730"/>
            <a:ext cx="1393825" cy="554355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l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Threshold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8793480" y="2143760"/>
            <a:ext cx="1381125" cy="833755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Gaussian Blur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66590" y="3427730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Stat-02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35215" y="3427730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Stat-03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366375" y="3427730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Stat-04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497965" y="5767705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Stat-05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73355" y="4500880"/>
            <a:ext cx="1381125" cy="833755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Hough  Circle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2" name="图片 41" descr="right_mo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45" y="5090795"/>
            <a:ext cx="1066800" cy="495300"/>
          </a:xfrm>
          <a:prstGeom prst="rect">
            <a:avLst/>
          </a:prstGeom>
        </p:spPr>
      </p:pic>
      <p:pic>
        <p:nvPicPr>
          <p:cNvPr id="43" name="图片 42" descr="right_mo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510" y="2733675"/>
            <a:ext cx="1066800" cy="495300"/>
          </a:xfrm>
          <a:prstGeom prst="rect">
            <a:avLst/>
          </a:prstGeom>
        </p:spPr>
      </p:pic>
      <p:pic>
        <p:nvPicPr>
          <p:cNvPr id="44" name="图片 43" descr="right_mo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085" y="2733675"/>
            <a:ext cx="1066800" cy="495300"/>
          </a:xfrm>
          <a:prstGeom prst="rect">
            <a:avLst/>
          </a:prstGeom>
        </p:spPr>
      </p:pic>
      <p:pic>
        <p:nvPicPr>
          <p:cNvPr id="45" name="图片 44" descr="right_mo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660" y="2733675"/>
            <a:ext cx="1066800" cy="49530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4466590" y="5767705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Stat-06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6"/>
            </p:custDataLst>
          </p:nvPr>
        </p:nvSpPr>
        <p:spPr>
          <a:xfrm>
            <a:off x="2961005" y="4536440"/>
            <a:ext cx="1162685" cy="798830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MedianBlur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9" name="图片 48" descr="right_mo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890" y="5090795"/>
            <a:ext cx="1066800" cy="49530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7435215" y="5767705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Stat-07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7"/>
            </p:custDataLst>
          </p:nvPr>
        </p:nvSpPr>
        <p:spPr>
          <a:xfrm>
            <a:off x="5911850" y="4558665"/>
            <a:ext cx="1266825" cy="798830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find  Contours</a:t>
            </a:r>
            <a:endParaRPr lang="en-US" altLang="zh-CN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53" name="图片 52" descr="right_mo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735" y="5113020"/>
            <a:ext cx="1066800" cy="49530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10386060" y="5789930"/>
            <a:ext cx="1198880" cy="50800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Stat-08 </a:t>
            </a: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8"/>
            </p:custDataLst>
          </p:nvPr>
        </p:nvSpPr>
        <p:spPr>
          <a:xfrm>
            <a:off x="8872855" y="4500880"/>
            <a:ext cx="1217295" cy="554355"/>
          </a:xfrm>
          <a:prstGeom prst="rect">
            <a:avLst/>
          </a:prstGeom>
          <a:noFill/>
          <a:ln w="12700">
            <a:noFill/>
            <a:prstDash val="lgDashDotDot"/>
          </a:ln>
        </p:spPr>
        <p:txBody>
          <a:bodyPr wrap="square" rtlCol="0" anchor="t">
            <a:noAutofit/>
          </a:bodyPr>
          <a:p>
            <a:pPr marL="0" marR="0" lvl="0" indent="0" algn="ctr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kern="0" noProof="0" dirty="0">
                <a:ln>
                  <a:noFill/>
                </a:ln>
                <a:solidFill>
                  <a:srgbClr val="404146"/>
                </a:solidFill>
                <a:effectLst/>
                <a:uLnTx/>
                <a:uFillTx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Noise Removal</a:t>
            </a:r>
            <a:endParaRPr lang="en-US" b="1" kern="0" noProof="0" dirty="0">
              <a:ln>
                <a:noFill/>
              </a:ln>
              <a:solidFill>
                <a:srgbClr val="404146"/>
              </a:solidFill>
              <a:effectLst/>
              <a:uLnTx/>
              <a:uFillTx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58" name="图片 57" descr="right_mo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995" y="5090795"/>
            <a:ext cx="1066800" cy="495300"/>
          </a:xfrm>
          <a:prstGeom prst="rect">
            <a:avLst/>
          </a:prstGeom>
        </p:spPr>
      </p:pic>
      <p:pic>
        <p:nvPicPr>
          <p:cNvPr id="4" name="图片 3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945" y="1773555"/>
            <a:ext cx="1569085" cy="1589405"/>
          </a:xfrm>
          <a:prstGeom prst="rect">
            <a:avLst/>
          </a:prstGeom>
        </p:spPr>
      </p:pic>
      <p:pic>
        <p:nvPicPr>
          <p:cNvPr id="5" name="图片 4" descr="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8790" y="1773555"/>
            <a:ext cx="1575435" cy="1595755"/>
          </a:xfrm>
          <a:prstGeom prst="rect">
            <a:avLst/>
          </a:prstGeom>
        </p:spPr>
      </p:pic>
      <p:pic>
        <p:nvPicPr>
          <p:cNvPr id="6" name="图片 5" descr="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0745" y="1773555"/>
            <a:ext cx="1575435" cy="1595755"/>
          </a:xfrm>
          <a:prstGeom prst="rect">
            <a:avLst/>
          </a:prstGeom>
        </p:spPr>
      </p:pic>
      <p:pic>
        <p:nvPicPr>
          <p:cNvPr id="7" name="图片 6" descr="0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7940" y="1773555"/>
            <a:ext cx="1581785" cy="1602105"/>
          </a:xfrm>
          <a:prstGeom prst="rect">
            <a:avLst/>
          </a:prstGeom>
        </p:spPr>
      </p:pic>
      <p:pic>
        <p:nvPicPr>
          <p:cNvPr id="8" name="图片 7" descr="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7945" y="4130675"/>
            <a:ext cx="1554480" cy="1574800"/>
          </a:xfrm>
          <a:prstGeom prst="rect">
            <a:avLst/>
          </a:prstGeom>
        </p:spPr>
      </p:pic>
      <p:pic>
        <p:nvPicPr>
          <p:cNvPr id="11" name="图片 10" descr="0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8155" y="4131310"/>
            <a:ext cx="1555115" cy="1575435"/>
          </a:xfrm>
          <a:prstGeom prst="rect">
            <a:avLst/>
          </a:prstGeom>
        </p:spPr>
      </p:pic>
      <p:pic>
        <p:nvPicPr>
          <p:cNvPr id="15" name="图片 14" descr="0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0" y="4130675"/>
            <a:ext cx="1573530" cy="1593850"/>
          </a:xfrm>
          <a:prstGeom prst="rect">
            <a:avLst/>
          </a:prstGeom>
        </p:spPr>
      </p:pic>
      <p:pic>
        <p:nvPicPr>
          <p:cNvPr id="16" name="图片 15" descr="0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89845" y="4130675"/>
            <a:ext cx="1590040" cy="1610360"/>
          </a:xfrm>
          <a:prstGeom prst="rect">
            <a:avLst/>
          </a:prstGeom>
        </p:spPr>
      </p:pic>
      <p:sp>
        <p:nvSpPr>
          <p:cNvPr id="9" name="TextBox 507"/>
          <p:cNvSpPr txBox="1"/>
          <p:nvPr/>
        </p:nvSpPr>
        <p:spPr>
          <a:xfrm>
            <a:off x="276860" y="257175"/>
            <a:ext cx="1092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各種類の画像処理方法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（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Version-2.0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: </a:t>
            </a:r>
            <a:r>
              <a:rPr lang="ja-JP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チッピング</a:t>
            </a:r>
            <a:r>
              <a:rPr lang="ja-JP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）その</a:t>
            </a:r>
            <a:r>
              <a:rPr lang="en-US" altLang="ja-JP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3</a:t>
            </a:r>
            <a:endParaRPr lang="en-US" altLang="ja-JP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4" grpId="1" animBg="1"/>
      <p:bldP spid="3" grpId="0" bldLvl="0" animBg="1"/>
      <p:bldP spid="3" grpId="1" animBg="1"/>
      <p:bldP spid="14" grpId="0" bldLvl="0" animBg="1"/>
      <p:bldP spid="14" grpId="1" animBg="1"/>
      <p:bldP spid="18" grpId="0" bldLvl="0" animBg="1"/>
      <p:bldP spid="18" grpId="1" animBg="1"/>
      <p:bldP spid="20" grpId="0" bldLvl="0" animBg="1"/>
      <p:bldP spid="20" grpId="1" animBg="1"/>
      <p:bldP spid="35" grpId="0" bldLvl="0" animBg="1"/>
      <p:bldP spid="35" grpId="1" animBg="1"/>
      <p:bldP spid="36" grpId="0" bldLvl="0" animBg="1"/>
      <p:bldP spid="36" grpId="1" animBg="1"/>
      <p:bldP spid="37" grpId="0" bldLvl="0" animBg="1"/>
      <p:bldP spid="37" grpId="1" animBg="1"/>
      <p:bldP spid="39" grpId="0" bldLvl="0" animBg="1"/>
      <p:bldP spid="39" grpId="1" animBg="1"/>
      <p:bldP spid="41" grpId="0" bldLvl="0" animBg="1"/>
      <p:bldP spid="41" grpId="1" animBg="1"/>
      <p:bldP spid="47" grpId="0" bldLvl="0" animBg="1"/>
      <p:bldP spid="47" grpId="1" animBg="1"/>
      <p:bldP spid="48" grpId="0" bldLvl="0" animBg="1"/>
      <p:bldP spid="48" grpId="1" animBg="1"/>
      <p:bldP spid="51" grpId="0" bldLvl="0" animBg="1"/>
      <p:bldP spid="51" grpId="1" animBg="1"/>
      <p:bldP spid="52" grpId="0" bldLvl="0" animBg="1"/>
      <p:bldP spid="52" grpId="1" animBg="1"/>
      <p:bldP spid="54" grpId="0" bldLvl="0" animBg="1"/>
      <p:bldP spid="54" grpId="1" animBg="1"/>
      <p:bldP spid="57" grpId="0" bldLvl="0" animBg="1"/>
      <p:bldP spid="57" grpId="1" animBg="1"/>
      <p:bldP spid="9" grpId="0"/>
      <p:bldP spid="9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257.3825984251968,&quot;left&quot;:312.65,&quot;top&quot;:229.93874015748034,&quot;width&quot;:630.5}"/>
</p:tagLst>
</file>

<file path=ppt/tags/tag10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11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12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13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14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15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16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17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18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19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2.xml><?xml version="1.0" encoding="utf-8"?>
<p:tagLst xmlns:p="http://schemas.openxmlformats.org/presentationml/2006/main">
  <p:tag name="KSO_WM_DIAGRAM_VIRTUALLY_FRAME" val="{&quot;height&quot;:257.3825984251968,&quot;left&quot;:312.65,&quot;top&quot;:229.93874015748034,&quot;width&quot;:630.5}"/>
</p:tagLst>
</file>

<file path=ppt/tags/tag20.xml><?xml version="1.0" encoding="utf-8"?>
<p:tagLst xmlns:p="http://schemas.openxmlformats.org/presentationml/2006/main">
  <p:tag name="ISPRING_PRESENTATION_TITLE" val="PowerPoint 演示文稿"/>
  <p:tag name="commondata" val="eyJoZGlkIjoiMjk1NDg5YWUxODU2MTlhNDA0NGQwNTdiYWJlZTZkMmYifQ=="/>
</p:tagLst>
</file>

<file path=ppt/tags/tag3.xml><?xml version="1.0" encoding="utf-8"?>
<p:tagLst xmlns:p="http://schemas.openxmlformats.org/presentationml/2006/main">
  <p:tag name="KSO_WM_DIAGRAM_VIRTUALLY_FRAME" val="{&quot;height&quot;:257.3825984251968,&quot;left&quot;:312.65,&quot;top&quot;:229.93874015748034,&quot;width&quot;:630.5}"/>
</p:tagLst>
</file>

<file path=ppt/tags/tag4.xml><?xml version="1.0" encoding="utf-8"?>
<p:tagLst xmlns:p="http://schemas.openxmlformats.org/presentationml/2006/main">
  <p:tag name="KSO_WM_DIAGRAM_VIRTUALLY_FRAME" val="{&quot;height&quot;:257.3825984251968,&quot;left&quot;:312.65,&quot;top&quot;:229.93874015748034,&quot;width&quot;:630.5}"/>
</p:tagLst>
</file>

<file path=ppt/tags/tag5.xml><?xml version="1.0" encoding="utf-8"?>
<p:tagLst xmlns:p="http://schemas.openxmlformats.org/presentationml/2006/main">
  <p:tag name="KSO_WM_DIAGRAM_VIRTUALLY_FRAME" val="{&quot;height&quot;:257.3825984251968,&quot;left&quot;:312.65,&quot;top&quot;:229.93874015748034,&quot;width&quot;:630.5}"/>
</p:tagLst>
</file>

<file path=ppt/tags/tag6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7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8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ags/tag9.xml><?xml version="1.0" encoding="utf-8"?>
<p:tagLst xmlns:p="http://schemas.openxmlformats.org/presentationml/2006/main">
  <p:tag name="KSO_WM_DIAGRAM_VIRTUALLY_FRAME" val="{&quot;height&quot;:350.85,&quot;left&quot;:79.85,&quot;top&quot;:152,&quot;width&quot;:828.85}"/>
</p:tagLst>
</file>

<file path=ppt/theme/theme1.xml><?xml version="1.0" encoding="utf-8"?>
<a:theme xmlns:a="http://schemas.openxmlformats.org/drawingml/2006/main" name="offic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ps55gpd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3120</Words>
  <Application>WPS 演示</Application>
  <PresentationFormat>宽屏</PresentationFormat>
  <Paragraphs>688</Paragraphs>
  <Slides>23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SimSun</vt:lpstr>
      <vt:lpstr>Wingdings</vt:lpstr>
      <vt:lpstr>思源黑体 CN Normal</vt:lpstr>
      <vt:lpstr>SimHei</vt:lpstr>
      <vt:lpstr>Source Han Sans CN Normal</vt:lpstr>
      <vt:lpstr>三极准柔宋</vt:lpstr>
      <vt:lpstr>Microsoft YaHei</vt:lpstr>
      <vt:lpstr>Georgia</vt:lpstr>
      <vt:lpstr>思源黑体 CN Medium</vt:lpstr>
      <vt:lpstr>Arial Unicode MS</vt:lpstr>
      <vt:lpstr>ＭＳ Ｐゴシック</vt:lpstr>
      <vt:lpstr>Yu Gothic UI Semilight</vt:lpstr>
      <vt:lpstr>office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HUADONGPAN</cp:lastModifiedBy>
  <cp:revision>1442</cp:revision>
  <dcterms:created xsi:type="dcterms:W3CDTF">2019-03-29T12:25:00Z</dcterms:created>
  <dcterms:modified xsi:type="dcterms:W3CDTF">2025-02-15T07:02:27Z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C7E3B77639A74137AE363F5EC5713C40_12</vt:lpwstr>
  </property>
  <property fmtid="{D5CDD505-2E9C-101B-9397-08002B2CF9AE}" pid="3" name="KSOProductBuildVer">
    <vt:lpwstr>2052-12.1.0.19770</vt:lpwstr>
  </property>
</Properties>
</file>